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57" r:id="rId3"/>
    <p:sldId id="258" r:id="rId4"/>
    <p:sldId id="259" r:id="rId5"/>
    <p:sldId id="260" r:id="rId6"/>
    <p:sldId id="262"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5" d="100"/>
          <a:sy n="65" d="100"/>
        </p:scale>
        <p:origin x="2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42E2A2-7C30-4E18-9624-F865CAC93636}" type="datetimeFigureOut">
              <a:rPr lang="pt-BR" smtClean="0"/>
              <a:t>05/12/2024</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2BC56-A467-484B-AC1B-BA8ABBFE4C4A}" type="slidenum">
              <a:rPr lang="pt-BR" smtClean="0"/>
              <a:t>‹nº›</a:t>
            </a:fld>
            <a:endParaRPr lang="pt-BR"/>
          </a:p>
        </p:txBody>
      </p:sp>
    </p:spTree>
    <p:extLst>
      <p:ext uri="{BB962C8B-B14F-4D97-AF65-F5344CB8AC3E}">
        <p14:creationId xmlns:p14="http://schemas.microsoft.com/office/powerpoint/2010/main" val="2072043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0732BC56-A467-484B-AC1B-BA8ABBFE4C4A}" type="slidenum">
              <a:rPr lang="pt-BR" smtClean="0"/>
              <a:t>1</a:t>
            </a:fld>
            <a:endParaRPr lang="pt-BR"/>
          </a:p>
        </p:txBody>
      </p:sp>
    </p:spTree>
    <p:extLst>
      <p:ext uri="{BB962C8B-B14F-4D97-AF65-F5344CB8AC3E}">
        <p14:creationId xmlns:p14="http://schemas.microsoft.com/office/powerpoint/2010/main" val="164499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077D9E-D185-7C12-3463-B63CE8D0C314}"/>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A888939-B668-2CA9-AA18-A4C2C19A22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2A67CAE9-1BBF-EAC6-5910-277E5050F805}"/>
              </a:ext>
            </a:extLst>
          </p:cNvPr>
          <p:cNvSpPr>
            <a:spLocks noGrp="1"/>
          </p:cNvSpPr>
          <p:nvPr>
            <p:ph type="dt" sz="half" idx="10"/>
          </p:nvPr>
        </p:nvSpPr>
        <p:spPr/>
        <p:txBody>
          <a:bodyPr/>
          <a:lstStyle/>
          <a:p>
            <a:fld id="{3941FA17-8B9E-46F8-8DC1-B1C3511196D6}" type="datetimeFigureOut">
              <a:rPr lang="pt-BR" smtClean="0"/>
              <a:t>05/12/2024</a:t>
            </a:fld>
            <a:endParaRPr lang="pt-BR"/>
          </a:p>
        </p:txBody>
      </p:sp>
      <p:sp>
        <p:nvSpPr>
          <p:cNvPr id="5" name="Espaço Reservado para Rodapé 4">
            <a:extLst>
              <a:ext uri="{FF2B5EF4-FFF2-40B4-BE49-F238E27FC236}">
                <a16:creationId xmlns:a16="http://schemas.microsoft.com/office/drawing/2014/main" id="{AE59726F-736B-05BD-25CA-44C7D76BF39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2673338-2540-590C-43FB-EBC0A5ABC90B}"/>
              </a:ext>
            </a:extLst>
          </p:cNvPr>
          <p:cNvSpPr>
            <a:spLocks noGrp="1"/>
          </p:cNvSpPr>
          <p:nvPr>
            <p:ph type="sldNum" sz="quarter" idx="12"/>
          </p:nvPr>
        </p:nvSpPr>
        <p:spPr/>
        <p:txBody>
          <a:bodyPr/>
          <a:lstStyle/>
          <a:p>
            <a:fld id="{14183D61-36A8-4DD1-8BDD-F5158469BFC1}" type="slidenum">
              <a:rPr lang="pt-BR" smtClean="0"/>
              <a:t>‹nº›</a:t>
            </a:fld>
            <a:endParaRPr lang="pt-BR"/>
          </a:p>
        </p:txBody>
      </p:sp>
    </p:spTree>
    <p:extLst>
      <p:ext uri="{BB962C8B-B14F-4D97-AF65-F5344CB8AC3E}">
        <p14:creationId xmlns:p14="http://schemas.microsoft.com/office/powerpoint/2010/main" val="3181337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FB9A20-BBCC-02AD-53FD-0E5DBEDC906B}"/>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C8F703D-05B0-AD03-8D13-4323024A6B89}"/>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839272E-A712-6765-5B37-010BB1E5B36E}"/>
              </a:ext>
            </a:extLst>
          </p:cNvPr>
          <p:cNvSpPr>
            <a:spLocks noGrp="1"/>
          </p:cNvSpPr>
          <p:nvPr>
            <p:ph type="dt" sz="half" idx="10"/>
          </p:nvPr>
        </p:nvSpPr>
        <p:spPr/>
        <p:txBody>
          <a:bodyPr/>
          <a:lstStyle/>
          <a:p>
            <a:fld id="{3941FA17-8B9E-46F8-8DC1-B1C3511196D6}" type="datetimeFigureOut">
              <a:rPr lang="pt-BR" smtClean="0"/>
              <a:t>05/12/2024</a:t>
            </a:fld>
            <a:endParaRPr lang="pt-BR"/>
          </a:p>
        </p:txBody>
      </p:sp>
      <p:sp>
        <p:nvSpPr>
          <p:cNvPr id="5" name="Espaço Reservado para Rodapé 4">
            <a:extLst>
              <a:ext uri="{FF2B5EF4-FFF2-40B4-BE49-F238E27FC236}">
                <a16:creationId xmlns:a16="http://schemas.microsoft.com/office/drawing/2014/main" id="{01204802-E0B1-B355-83E7-E85AEFE08A9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0E96941-7FFD-FF02-6876-F83496DCF24F}"/>
              </a:ext>
            </a:extLst>
          </p:cNvPr>
          <p:cNvSpPr>
            <a:spLocks noGrp="1"/>
          </p:cNvSpPr>
          <p:nvPr>
            <p:ph type="sldNum" sz="quarter" idx="12"/>
          </p:nvPr>
        </p:nvSpPr>
        <p:spPr/>
        <p:txBody>
          <a:bodyPr/>
          <a:lstStyle/>
          <a:p>
            <a:fld id="{14183D61-36A8-4DD1-8BDD-F5158469BFC1}" type="slidenum">
              <a:rPr lang="pt-BR" smtClean="0"/>
              <a:t>‹nº›</a:t>
            </a:fld>
            <a:endParaRPr lang="pt-BR"/>
          </a:p>
        </p:txBody>
      </p:sp>
    </p:spTree>
    <p:extLst>
      <p:ext uri="{BB962C8B-B14F-4D97-AF65-F5344CB8AC3E}">
        <p14:creationId xmlns:p14="http://schemas.microsoft.com/office/powerpoint/2010/main" val="30941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7C052A1-E2B9-DC57-5DEF-69419E26B960}"/>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4730484-F9FB-635B-C192-95C36BF65C94}"/>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71226DB-E244-2E83-8EC4-58F58078E225}"/>
              </a:ext>
            </a:extLst>
          </p:cNvPr>
          <p:cNvSpPr>
            <a:spLocks noGrp="1"/>
          </p:cNvSpPr>
          <p:nvPr>
            <p:ph type="dt" sz="half" idx="10"/>
          </p:nvPr>
        </p:nvSpPr>
        <p:spPr/>
        <p:txBody>
          <a:bodyPr/>
          <a:lstStyle/>
          <a:p>
            <a:fld id="{3941FA17-8B9E-46F8-8DC1-B1C3511196D6}" type="datetimeFigureOut">
              <a:rPr lang="pt-BR" smtClean="0"/>
              <a:t>05/12/2024</a:t>
            </a:fld>
            <a:endParaRPr lang="pt-BR"/>
          </a:p>
        </p:txBody>
      </p:sp>
      <p:sp>
        <p:nvSpPr>
          <p:cNvPr id="5" name="Espaço Reservado para Rodapé 4">
            <a:extLst>
              <a:ext uri="{FF2B5EF4-FFF2-40B4-BE49-F238E27FC236}">
                <a16:creationId xmlns:a16="http://schemas.microsoft.com/office/drawing/2014/main" id="{AFAF4A54-D628-7581-F92E-9DC4DF06DD9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32CA68D-AC20-15BA-72C0-DA31888165EF}"/>
              </a:ext>
            </a:extLst>
          </p:cNvPr>
          <p:cNvSpPr>
            <a:spLocks noGrp="1"/>
          </p:cNvSpPr>
          <p:nvPr>
            <p:ph type="sldNum" sz="quarter" idx="12"/>
          </p:nvPr>
        </p:nvSpPr>
        <p:spPr/>
        <p:txBody>
          <a:bodyPr/>
          <a:lstStyle/>
          <a:p>
            <a:fld id="{14183D61-36A8-4DD1-8BDD-F5158469BFC1}" type="slidenum">
              <a:rPr lang="pt-BR" smtClean="0"/>
              <a:t>‹nº›</a:t>
            </a:fld>
            <a:endParaRPr lang="pt-BR"/>
          </a:p>
        </p:txBody>
      </p:sp>
    </p:spTree>
    <p:extLst>
      <p:ext uri="{BB962C8B-B14F-4D97-AF65-F5344CB8AC3E}">
        <p14:creationId xmlns:p14="http://schemas.microsoft.com/office/powerpoint/2010/main" val="59781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D0E642-A756-0891-1474-0E97F2DD831E}"/>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5CED44C-19B5-9905-1BC3-38517A348598}"/>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5B0BAE8-854E-2705-2C94-6AD21570A9BA}"/>
              </a:ext>
            </a:extLst>
          </p:cNvPr>
          <p:cNvSpPr>
            <a:spLocks noGrp="1"/>
          </p:cNvSpPr>
          <p:nvPr>
            <p:ph type="dt" sz="half" idx="10"/>
          </p:nvPr>
        </p:nvSpPr>
        <p:spPr/>
        <p:txBody>
          <a:bodyPr/>
          <a:lstStyle/>
          <a:p>
            <a:fld id="{3941FA17-8B9E-46F8-8DC1-B1C3511196D6}" type="datetimeFigureOut">
              <a:rPr lang="pt-BR" smtClean="0"/>
              <a:t>05/12/2024</a:t>
            </a:fld>
            <a:endParaRPr lang="pt-BR"/>
          </a:p>
        </p:txBody>
      </p:sp>
      <p:sp>
        <p:nvSpPr>
          <p:cNvPr id="5" name="Espaço Reservado para Rodapé 4">
            <a:extLst>
              <a:ext uri="{FF2B5EF4-FFF2-40B4-BE49-F238E27FC236}">
                <a16:creationId xmlns:a16="http://schemas.microsoft.com/office/drawing/2014/main" id="{C4C9DFE9-5335-BEFA-D0BE-51231EDA942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F5B8504-8131-4B30-135B-6B8CF085D80D}"/>
              </a:ext>
            </a:extLst>
          </p:cNvPr>
          <p:cNvSpPr>
            <a:spLocks noGrp="1"/>
          </p:cNvSpPr>
          <p:nvPr>
            <p:ph type="sldNum" sz="quarter" idx="12"/>
          </p:nvPr>
        </p:nvSpPr>
        <p:spPr/>
        <p:txBody>
          <a:bodyPr/>
          <a:lstStyle/>
          <a:p>
            <a:fld id="{14183D61-36A8-4DD1-8BDD-F5158469BFC1}" type="slidenum">
              <a:rPr lang="pt-BR" smtClean="0"/>
              <a:t>‹nº›</a:t>
            </a:fld>
            <a:endParaRPr lang="pt-BR"/>
          </a:p>
        </p:txBody>
      </p:sp>
    </p:spTree>
    <p:extLst>
      <p:ext uri="{BB962C8B-B14F-4D97-AF65-F5344CB8AC3E}">
        <p14:creationId xmlns:p14="http://schemas.microsoft.com/office/powerpoint/2010/main" val="219265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D44333-C831-0E71-15C0-6C1977AC3AD3}"/>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D5C67E91-D676-01DA-2B72-59A68CF5483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6E19EB3F-9E0F-E427-4533-95EF830764B5}"/>
              </a:ext>
            </a:extLst>
          </p:cNvPr>
          <p:cNvSpPr>
            <a:spLocks noGrp="1"/>
          </p:cNvSpPr>
          <p:nvPr>
            <p:ph type="dt" sz="half" idx="10"/>
          </p:nvPr>
        </p:nvSpPr>
        <p:spPr/>
        <p:txBody>
          <a:bodyPr/>
          <a:lstStyle/>
          <a:p>
            <a:fld id="{3941FA17-8B9E-46F8-8DC1-B1C3511196D6}" type="datetimeFigureOut">
              <a:rPr lang="pt-BR" smtClean="0"/>
              <a:t>05/12/2024</a:t>
            </a:fld>
            <a:endParaRPr lang="pt-BR"/>
          </a:p>
        </p:txBody>
      </p:sp>
      <p:sp>
        <p:nvSpPr>
          <p:cNvPr id="5" name="Espaço Reservado para Rodapé 4">
            <a:extLst>
              <a:ext uri="{FF2B5EF4-FFF2-40B4-BE49-F238E27FC236}">
                <a16:creationId xmlns:a16="http://schemas.microsoft.com/office/drawing/2014/main" id="{0731E74A-BAF2-EB8A-A680-6628A3B07F3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4744CA5-1153-8B95-DD5D-14BE4C5C8DD9}"/>
              </a:ext>
            </a:extLst>
          </p:cNvPr>
          <p:cNvSpPr>
            <a:spLocks noGrp="1"/>
          </p:cNvSpPr>
          <p:nvPr>
            <p:ph type="sldNum" sz="quarter" idx="12"/>
          </p:nvPr>
        </p:nvSpPr>
        <p:spPr/>
        <p:txBody>
          <a:bodyPr/>
          <a:lstStyle/>
          <a:p>
            <a:fld id="{14183D61-36A8-4DD1-8BDD-F5158469BFC1}" type="slidenum">
              <a:rPr lang="pt-BR" smtClean="0"/>
              <a:t>‹nº›</a:t>
            </a:fld>
            <a:endParaRPr lang="pt-BR"/>
          </a:p>
        </p:txBody>
      </p:sp>
    </p:spTree>
    <p:extLst>
      <p:ext uri="{BB962C8B-B14F-4D97-AF65-F5344CB8AC3E}">
        <p14:creationId xmlns:p14="http://schemas.microsoft.com/office/powerpoint/2010/main" val="3981191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179D79-B32C-526F-FC4C-B4AE4FF787A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5624819D-4BCD-D7B6-4DB1-AF00F6684667}"/>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4EF18326-AAF0-C452-9600-33525BF78F63}"/>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EC36936-FD7F-5198-1152-BBE0FC607B0F}"/>
              </a:ext>
            </a:extLst>
          </p:cNvPr>
          <p:cNvSpPr>
            <a:spLocks noGrp="1"/>
          </p:cNvSpPr>
          <p:nvPr>
            <p:ph type="dt" sz="half" idx="10"/>
          </p:nvPr>
        </p:nvSpPr>
        <p:spPr/>
        <p:txBody>
          <a:bodyPr/>
          <a:lstStyle/>
          <a:p>
            <a:fld id="{3941FA17-8B9E-46F8-8DC1-B1C3511196D6}" type="datetimeFigureOut">
              <a:rPr lang="pt-BR" smtClean="0"/>
              <a:t>05/12/2024</a:t>
            </a:fld>
            <a:endParaRPr lang="pt-BR"/>
          </a:p>
        </p:txBody>
      </p:sp>
      <p:sp>
        <p:nvSpPr>
          <p:cNvPr id="6" name="Espaço Reservado para Rodapé 5">
            <a:extLst>
              <a:ext uri="{FF2B5EF4-FFF2-40B4-BE49-F238E27FC236}">
                <a16:creationId xmlns:a16="http://schemas.microsoft.com/office/drawing/2014/main" id="{4979823C-09A4-4B6D-95CB-EFD74640492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FE1970C0-4BD6-ECC1-FE09-D88B39D32280}"/>
              </a:ext>
            </a:extLst>
          </p:cNvPr>
          <p:cNvSpPr>
            <a:spLocks noGrp="1"/>
          </p:cNvSpPr>
          <p:nvPr>
            <p:ph type="sldNum" sz="quarter" idx="12"/>
          </p:nvPr>
        </p:nvSpPr>
        <p:spPr/>
        <p:txBody>
          <a:bodyPr/>
          <a:lstStyle/>
          <a:p>
            <a:fld id="{14183D61-36A8-4DD1-8BDD-F5158469BFC1}" type="slidenum">
              <a:rPr lang="pt-BR" smtClean="0"/>
              <a:t>‹nº›</a:t>
            </a:fld>
            <a:endParaRPr lang="pt-BR"/>
          </a:p>
        </p:txBody>
      </p:sp>
    </p:spTree>
    <p:extLst>
      <p:ext uri="{BB962C8B-B14F-4D97-AF65-F5344CB8AC3E}">
        <p14:creationId xmlns:p14="http://schemas.microsoft.com/office/powerpoint/2010/main" val="1830520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168D4B-CD09-728F-D145-92A760C5BD29}"/>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A32CAB-6A13-E6B4-418B-A008ED97F2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0F866E9-4A5E-8B56-EB42-6BC65C1713D6}"/>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A3DADB16-9B72-39DC-2CF7-2EA4501097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6A6C860-5D02-24D1-856B-423D31959175}"/>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6BB8CC9E-9A57-3B0C-297D-5980F62E7910}"/>
              </a:ext>
            </a:extLst>
          </p:cNvPr>
          <p:cNvSpPr>
            <a:spLocks noGrp="1"/>
          </p:cNvSpPr>
          <p:nvPr>
            <p:ph type="dt" sz="half" idx="10"/>
          </p:nvPr>
        </p:nvSpPr>
        <p:spPr/>
        <p:txBody>
          <a:bodyPr/>
          <a:lstStyle/>
          <a:p>
            <a:fld id="{3941FA17-8B9E-46F8-8DC1-B1C3511196D6}" type="datetimeFigureOut">
              <a:rPr lang="pt-BR" smtClean="0"/>
              <a:t>05/12/2024</a:t>
            </a:fld>
            <a:endParaRPr lang="pt-BR"/>
          </a:p>
        </p:txBody>
      </p:sp>
      <p:sp>
        <p:nvSpPr>
          <p:cNvPr id="8" name="Espaço Reservado para Rodapé 7">
            <a:extLst>
              <a:ext uri="{FF2B5EF4-FFF2-40B4-BE49-F238E27FC236}">
                <a16:creationId xmlns:a16="http://schemas.microsoft.com/office/drawing/2014/main" id="{E3108778-8522-06EE-9595-C95EB1EB2270}"/>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8164869-2BB4-4914-9448-0B27BCA0FC47}"/>
              </a:ext>
            </a:extLst>
          </p:cNvPr>
          <p:cNvSpPr>
            <a:spLocks noGrp="1"/>
          </p:cNvSpPr>
          <p:nvPr>
            <p:ph type="sldNum" sz="quarter" idx="12"/>
          </p:nvPr>
        </p:nvSpPr>
        <p:spPr/>
        <p:txBody>
          <a:bodyPr/>
          <a:lstStyle/>
          <a:p>
            <a:fld id="{14183D61-36A8-4DD1-8BDD-F5158469BFC1}" type="slidenum">
              <a:rPr lang="pt-BR" smtClean="0"/>
              <a:t>‹nº›</a:t>
            </a:fld>
            <a:endParaRPr lang="pt-BR"/>
          </a:p>
        </p:txBody>
      </p:sp>
    </p:spTree>
    <p:extLst>
      <p:ext uri="{BB962C8B-B14F-4D97-AF65-F5344CB8AC3E}">
        <p14:creationId xmlns:p14="http://schemas.microsoft.com/office/powerpoint/2010/main" val="1796012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DF996E-51AB-35AE-3360-83DD9E1745EF}"/>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7362EA6D-B90D-7BF0-1E43-859061142256}"/>
              </a:ext>
            </a:extLst>
          </p:cNvPr>
          <p:cNvSpPr>
            <a:spLocks noGrp="1"/>
          </p:cNvSpPr>
          <p:nvPr>
            <p:ph type="dt" sz="half" idx="10"/>
          </p:nvPr>
        </p:nvSpPr>
        <p:spPr/>
        <p:txBody>
          <a:bodyPr/>
          <a:lstStyle/>
          <a:p>
            <a:fld id="{3941FA17-8B9E-46F8-8DC1-B1C3511196D6}" type="datetimeFigureOut">
              <a:rPr lang="pt-BR" smtClean="0"/>
              <a:t>05/12/2024</a:t>
            </a:fld>
            <a:endParaRPr lang="pt-BR"/>
          </a:p>
        </p:txBody>
      </p:sp>
      <p:sp>
        <p:nvSpPr>
          <p:cNvPr id="4" name="Espaço Reservado para Rodapé 3">
            <a:extLst>
              <a:ext uri="{FF2B5EF4-FFF2-40B4-BE49-F238E27FC236}">
                <a16:creationId xmlns:a16="http://schemas.microsoft.com/office/drawing/2014/main" id="{61C12CFB-2B23-86D1-A3F5-C83151B27826}"/>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367BA9C-70EB-D7A6-73CD-0120CAE91A5C}"/>
              </a:ext>
            </a:extLst>
          </p:cNvPr>
          <p:cNvSpPr>
            <a:spLocks noGrp="1"/>
          </p:cNvSpPr>
          <p:nvPr>
            <p:ph type="sldNum" sz="quarter" idx="12"/>
          </p:nvPr>
        </p:nvSpPr>
        <p:spPr/>
        <p:txBody>
          <a:bodyPr/>
          <a:lstStyle/>
          <a:p>
            <a:fld id="{14183D61-36A8-4DD1-8BDD-F5158469BFC1}" type="slidenum">
              <a:rPr lang="pt-BR" smtClean="0"/>
              <a:t>‹nº›</a:t>
            </a:fld>
            <a:endParaRPr lang="pt-BR"/>
          </a:p>
        </p:txBody>
      </p:sp>
    </p:spTree>
    <p:extLst>
      <p:ext uri="{BB962C8B-B14F-4D97-AF65-F5344CB8AC3E}">
        <p14:creationId xmlns:p14="http://schemas.microsoft.com/office/powerpoint/2010/main" val="809383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F4D81E30-DE17-4590-E74B-87B06960261C}"/>
              </a:ext>
            </a:extLst>
          </p:cNvPr>
          <p:cNvSpPr>
            <a:spLocks noGrp="1"/>
          </p:cNvSpPr>
          <p:nvPr>
            <p:ph type="dt" sz="half" idx="10"/>
          </p:nvPr>
        </p:nvSpPr>
        <p:spPr/>
        <p:txBody>
          <a:bodyPr/>
          <a:lstStyle/>
          <a:p>
            <a:fld id="{3941FA17-8B9E-46F8-8DC1-B1C3511196D6}" type="datetimeFigureOut">
              <a:rPr lang="pt-BR" smtClean="0"/>
              <a:t>05/12/2024</a:t>
            </a:fld>
            <a:endParaRPr lang="pt-BR"/>
          </a:p>
        </p:txBody>
      </p:sp>
      <p:sp>
        <p:nvSpPr>
          <p:cNvPr id="3" name="Espaço Reservado para Rodapé 2">
            <a:extLst>
              <a:ext uri="{FF2B5EF4-FFF2-40B4-BE49-F238E27FC236}">
                <a16:creationId xmlns:a16="http://schemas.microsoft.com/office/drawing/2014/main" id="{8B3B1CE7-CB8F-7F58-C927-7757A4D52B48}"/>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03E4AEE3-6CDC-6DFD-2319-780BC992A4CD}"/>
              </a:ext>
            </a:extLst>
          </p:cNvPr>
          <p:cNvSpPr>
            <a:spLocks noGrp="1"/>
          </p:cNvSpPr>
          <p:nvPr>
            <p:ph type="sldNum" sz="quarter" idx="12"/>
          </p:nvPr>
        </p:nvSpPr>
        <p:spPr/>
        <p:txBody>
          <a:bodyPr/>
          <a:lstStyle/>
          <a:p>
            <a:fld id="{14183D61-36A8-4DD1-8BDD-F5158469BFC1}" type="slidenum">
              <a:rPr lang="pt-BR" smtClean="0"/>
              <a:t>‹nº›</a:t>
            </a:fld>
            <a:endParaRPr lang="pt-BR"/>
          </a:p>
        </p:txBody>
      </p:sp>
    </p:spTree>
    <p:extLst>
      <p:ext uri="{BB962C8B-B14F-4D97-AF65-F5344CB8AC3E}">
        <p14:creationId xmlns:p14="http://schemas.microsoft.com/office/powerpoint/2010/main" val="2907434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7902D7-2260-8509-2E72-D2F4E3CD536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53B55D5C-FA8E-A8B0-CB43-E360824D6B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A55BE27-E8F8-C173-F249-78508D499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315F784-DC86-AAD2-1C2F-214FD1C5013D}"/>
              </a:ext>
            </a:extLst>
          </p:cNvPr>
          <p:cNvSpPr>
            <a:spLocks noGrp="1"/>
          </p:cNvSpPr>
          <p:nvPr>
            <p:ph type="dt" sz="half" idx="10"/>
          </p:nvPr>
        </p:nvSpPr>
        <p:spPr/>
        <p:txBody>
          <a:bodyPr/>
          <a:lstStyle/>
          <a:p>
            <a:fld id="{3941FA17-8B9E-46F8-8DC1-B1C3511196D6}" type="datetimeFigureOut">
              <a:rPr lang="pt-BR" smtClean="0"/>
              <a:t>05/12/2024</a:t>
            </a:fld>
            <a:endParaRPr lang="pt-BR"/>
          </a:p>
        </p:txBody>
      </p:sp>
      <p:sp>
        <p:nvSpPr>
          <p:cNvPr id="6" name="Espaço Reservado para Rodapé 5">
            <a:extLst>
              <a:ext uri="{FF2B5EF4-FFF2-40B4-BE49-F238E27FC236}">
                <a16:creationId xmlns:a16="http://schemas.microsoft.com/office/drawing/2014/main" id="{8CCBFA00-DB27-F166-D37B-6FE0BF5E07C4}"/>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98E99BF-12C9-ED34-DF82-536E8B9799E1}"/>
              </a:ext>
            </a:extLst>
          </p:cNvPr>
          <p:cNvSpPr>
            <a:spLocks noGrp="1"/>
          </p:cNvSpPr>
          <p:nvPr>
            <p:ph type="sldNum" sz="quarter" idx="12"/>
          </p:nvPr>
        </p:nvSpPr>
        <p:spPr/>
        <p:txBody>
          <a:bodyPr/>
          <a:lstStyle/>
          <a:p>
            <a:fld id="{14183D61-36A8-4DD1-8BDD-F5158469BFC1}" type="slidenum">
              <a:rPr lang="pt-BR" smtClean="0"/>
              <a:t>‹nº›</a:t>
            </a:fld>
            <a:endParaRPr lang="pt-BR"/>
          </a:p>
        </p:txBody>
      </p:sp>
    </p:spTree>
    <p:extLst>
      <p:ext uri="{BB962C8B-B14F-4D97-AF65-F5344CB8AC3E}">
        <p14:creationId xmlns:p14="http://schemas.microsoft.com/office/powerpoint/2010/main" val="2330212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88B05F-D0A9-870D-CAC2-941E340EB89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8EA708BB-E766-2437-CECB-1ABC79E8D7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76DF172B-1F6A-E2D3-DDAC-92515043FB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C05933E-6588-2D90-B064-5B64A34691DF}"/>
              </a:ext>
            </a:extLst>
          </p:cNvPr>
          <p:cNvSpPr>
            <a:spLocks noGrp="1"/>
          </p:cNvSpPr>
          <p:nvPr>
            <p:ph type="dt" sz="half" idx="10"/>
          </p:nvPr>
        </p:nvSpPr>
        <p:spPr/>
        <p:txBody>
          <a:bodyPr/>
          <a:lstStyle/>
          <a:p>
            <a:fld id="{3941FA17-8B9E-46F8-8DC1-B1C3511196D6}" type="datetimeFigureOut">
              <a:rPr lang="pt-BR" smtClean="0"/>
              <a:t>05/12/2024</a:t>
            </a:fld>
            <a:endParaRPr lang="pt-BR"/>
          </a:p>
        </p:txBody>
      </p:sp>
      <p:sp>
        <p:nvSpPr>
          <p:cNvPr id="6" name="Espaço Reservado para Rodapé 5">
            <a:extLst>
              <a:ext uri="{FF2B5EF4-FFF2-40B4-BE49-F238E27FC236}">
                <a16:creationId xmlns:a16="http://schemas.microsoft.com/office/drawing/2014/main" id="{2301E164-9997-5CAC-492A-7AED43967BEB}"/>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B7C5545B-4662-F387-CFE0-C5B82E821EF1}"/>
              </a:ext>
            </a:extLst>
          </p:cNvPr>
          <p:cNvSpPr>
            <a:spLocks noGrp="1"/>
          </p:cNvSpPr>
          <p:nvPr>
            <p:ph type="sldNum" sz="quarter" idx="12"/>
          </p:nvPr>
        </p:nvSpPr>
        <p:spPr/>
        <p:txBody>
          <a:bodyPr/>
          <a:lstStyle/>
          <a:p>
            <a:fld id="{14183D61-36A8-4DD1-8BDD-F5158469BFC1}" type="slidenum">
              <a:rPr lang="pt-BR" smtClean="0"/>
              <a:t>‹nº›</a:t>
            </a:fld>
            <a:endParaRPr lang="pt-BR"/>
          </a:p>
        </p:txBody>
      </p:sp>
    </p:spTree>
    <p:extLst>
      <p:ext uri="{BB962C8B-B14F-4D97-AF65-F5344CB8AC3E}">
        <p14:creationId xmlns:p14="http://schemas.microsoft.com/office/powerpoint/2010/main" val="1100519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699E3DE6-BE58-9BF9-BF39-63E8150B6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1926A7D6-6D3B-F54F-A969-BD126E8FBA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F9DFA00-2E78-F599-5609-8C3874F376B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41FA17-8B9E-46F8-8DC1-B1C3511196D6}" type="datetimeFigureOut">
              <a:rPr lang="pt-BR" smtClean="0"/>
              <a:t>05/12/2024</a:t>
            </a:fld>
            <a:endParaRPr lang="pt-BR"/>
          </a:p>
        </p:txBody>
      </p:sp>
      <p:sp>
        <p:nvSpPr>
          <p:cNvPr id="5" name="Espaço Reservado para Rodapé 4">
            <a:extLst>
              <a:ext uri="{FF2B5EF4-FFF2-40B4-BE49-F238E27FC236}">
                <a16:creationId xmlns:a16="http://schemas.microsoft.com/office/drawing/2014/main" id="{900D7398-BE1A-A7FF-5100-9CEF6288ED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45E71534-8BA2-4AE6-31F1-0A15CDB762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4183D61-36A8-4DD1-8BDD-F5158469BFC1}" type="slidenum">
              <a:rPr lang="pt-BR" smtClean="0"/>
              <a:t>‹nº›</a:t>
            </a:fld>
            <a:endParaRPr lang="pt-BR"/>
          </a:p>
        </p:txBody>
      </p:sp>
    </p:spTree>
    <p:extLst>
      <p:ext uri="{BB962C8B-B14F-4D97-AF65-F5344CB8AC3E}">
        <p14:creationId xmlns:p14="http://schemas.microsoft.com/office/powerpoint/2010/main" val="16911619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5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des Veiculares">
            <a:extLst>
              <a:ext uri="{FF2B5EF4-FFF2-40B4-BE49-F238E27FC236}">
                <a16:creationId xmlns:a16="http://schemas.microsoft.com/office/drawing/2014/main" id="{14235E12-CE39-E929-C923-327953D2D2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801"/>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54" name="Rectangle 105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C3FE748-5318-B0F8-B3D2-449DA512682C}"/>
              </a:ext>
            </a:extLst>
          </p:cNvPr>
          <p:cNvSpPr>
            <a:spLocks noGrp="1"/>
          </p:cNvSpPr>
          <p:nvPr>
            <p:ph type="ctrTitle"/>
          </p:nvPr>
        </p:nvSpPr>
        <p:spPr>
          <a:xfrm>
            <a:off x="838200" y="365125"/>
            <a:ext cx="3822189" cy="1899912"/>
          </a:xfrm>
        </p:spPr>
        <p:txBody>
          <a:bodyPr vert="horz" lIns="91440" tIns="45720" rIns="91440" bIns="45720" rtlCol="0" anchor="ctr">
            <a:normAutofit/>
          </a:bodyPr>
          <a:lstStyle/>
          <a:p>
            <a:pPr algn="l"/>
            <a:r>
              <a:rPr lang="en-US" sz="3100"/>
              <a:t>Utilização de LIDAR em Redes Veiculares para Comunicação e Navegação Autônoma</a:t>
            </a:r>
          </a:p>
        </p:txBody>
      </p:sp>
      <p:sp>
        <p:nvSpPr>
          <p:cNvPr id="3" name="Subtítulo 2">
            <a:extLst>
              <a:ext uri="{FF2B5EF4-FFF2-40B4-BE49-F238E27FC236}">
                <a16:creationId xmlns:a16="http://schemas.microsoft.com/office/drawing/2014/main" id="{A83DD6F5-8BAF-E908-7BA9-5F1FD7FD3757}"/>
              </a:ext>
            </a:extLst>
          </p:cNvPr>
          <p:cNvSpPr>
            <a:spLocks noGrp="1"/>
          </p:cNvSpPr>
          <p:nvPr>
            <p:ph type="subTitle" idx="1"/>
          </p:nvPr>
        </p:nvSpPr>
        <p:spPr>
          <a:xfrm>
            <a:off x="838200" y="2434201"/>
            <a:ext cx="3822189" cy="3742762"/>
          </a:xfrm>
        </p:spPr>
        <p:txBody>
          <a:bodyPr vert="horz" lIns="91440" tIns="45720" rIns="91440" bIns="45720" rtlCol="0">
            <a:normAutofit/>
          </a:bodyPr>
          <a:lstStyle/>
          <a:p>
            <a:pPr indent="-228600" algn="l">
              <a:buFont typeface="Arial" panose="020B0604020202020204" pitchFamily="34" charset="0"/>
              <a:buChar char="•"/>
            </a:pPr>
            <a:r>
              <a:rPr lang="en-US" sz="2000"/>
              <a:t>Estudo</a:t>
            </a:r>
            <a:r>
              <a:rPr lang="en-US" sz="2000" dirty="0"/>
              <a:t> de </a:t>
            </a:r>
            <a:r>
              <a:rPr lang="en-US" sz="2000"/>
              <a:t>caso</a:t>
            </a:r>
            <a:r>
              <a:rPr lang="en-US" sz="2000" dirty="0"/>
              <a:t> </a:t>
            </a:r>
            <a:r>
              <a:rPr lang="en-US" sz="2000"/>
              <a:t>sobre</a:t>
            </a:r>
            <a:r>
              <a:rPr lang="en-US" sz="2000" dirty="0"/>
              <a:t> </a:t>
            </a:r>
            <a:r>
              <a:rPr lang="en-US" sz="2000"/>
              <a:t>integração</a:t>
            </a:r>
            <a:r>
              <a:rPr lang="en-US" sz="2000" dirty="0"/>
              <a:t> de </a:t>
            </a:r>
            <a:r>
              <a:rPr lang="en-US" sz="2000"/>
              <a:t>sensores</a:t>
            </a:r>
            <a:r>
              <a:rPr lang="en-US" sz="2000" dirty="0"/>
              <a:t> e redes </a:t>
            </a:r>
            <a:r>
              <a:rPr lang="en-US" sz="2000"/>
              <a:t>veiculares</a:t>
            </a:r>
            <a:r>
              <a:rPr lang="en-US" sz="2000" dirty="0"/>
              <a:t>.</a:t>
            </a:r>
          </a:p>
          <a:p>
            <a:pPr indent="-228600" algn="l">
              <a:buFont typeface="Arial" panose="020B0604020202020204" pitchFamily="34" charset="0"/>
              <a:buChar char="•"/>
            </a:pPr>
            <a:endParaRPr lang="en-US" sz="2000" dirty="0"/>
          </a:p>
          <a:p>
            <a:pPr indent="-228600" algn="l">
              <a:buFont typeface="Arial" panose="020B0604020202020204" pitchFamily="34" charset="0"/>
              <a:buChar char="•"/>
            </a:pPr>
            <a:r>
              <a:rPr lang="en-US" sz="2000"/>
              <a:t>Alunos</a:t>
            </a:r>
            <a:r>
              <a:rPr lang="en-US" sz="2000" dirty="0"/>
              <a:t>: Denise Silva Figueiredo e Marcelo Maia </a:t>
            </a:r>
            <a:r>
              <a:rPr lang="en-US" sz="2000"/>
              <a:t>Juvêncio</a:t>
            </a:r>
            <a:endParaRPr lang="en-US" sz="2000" dirty="0"/>
          </a:p>
          <a:p>
            <a:pPr indent="-228600" algn="l">
              <a:buFont typeface="Arial" panose="020B0604020202020204" pitchFamily="34" charset="0"/>
              <a:buChar char="•"/>
            </a:pPr>
            <a:r>
              <a:rPr lang="en-US" sz="2000" dirty="0"/>
              <a:t>Professor: Samuel </a:t>
            </a:r>
            <a:r>
              <a:rPr lang="en-US" sz="2000"/>
              <a:t>Baraldi</a:t>
            </a:r>
            <a:r>
              <a:rPr lang="en-US" sz="2000" dirty="0"/>
              <a:t> </a:t>
            </a:r>
            <a:r>
              <a:rPr lang="en-US" sz="2000"/>
              <a:t>Mafra</a:t>
            </a:r>
            <a:endParaRPr lang="en-US" sz="2000" dirty="0"/>
          </a:p>
        </p:txBody>
      </p:sp>
    </p:spTree>
    <p:extLst>
      <p:ext uri="{BB962C8B-B14F-4D97-AF65-F5344CB8AC3E}">
        <p14:creationId xmlns:p14="http://schemas.microsoft.com/office/powerpoint/2010/main" val="3971417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36" name="Rectangle 922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18B8715-D1A1-121F-353E-42751126A7D9}"/>
              </a:ext>
            </a:extLst>
          </p:cNvPr>
          <p:cNvSpPr>
            <a:spLocks noGrp="1"/>
          </p:cNvSpPr>
          <p:nvPr>
            <p:ph type="title"/>
          </p:nvPr>
        </p:nvSpPr>
        <p:spPr>
          <a:xfrm>
            <a:off x="630936" y="640080"/>
            <a:ext cx="4818888" cy="1481328"/>
          </a:xfrm>
        </p:spPr>
        <p:txBody>
          <a:bodyPr anchor="b">
            <a:normAutofit/>
          </a:bodyPr>
          <a:lstStyle/>
          <a:p>
            <a:r>
              <a:rPr lang="pt-BR" sz="3800" dirty="0"/>
              <a:t>Desafio na Integração do LIDAR com </a:t>
            </a:r>
            <a:r>
              <a:rPr lang="pt-BR" sz="3800" dirty="0" err="1"/>
              <a:t>VANETs</a:t>
            </a:r>
            <a:endParaRPr lang="pt-BR" sz="3800" dirty="0"/>
          </a:p>
        </p:txBody>
      </p:sp>
      <p:sp>
        <p:nvSpPr>
          <p:cNvPr id="923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EB44391F-AE6E-52D5-4AAF-939BBC77D509}"/>
              </a:ext>
            </a:extLst>
          </p:cNvPr>
          <p:cNvSpPr>
            <a:spLocks noGrp="1"/>
          </p:cNvSpPr>
          <p:nvPr>
            <p:ph idx="1"/>
          </p:nvPr>
        </p:nvSpPr>
        <p:spPr>
          <a:xfrm>
            <a:off x="630936" y="2660904"/>
            <a:ext cx="4818888" cy="3547872"/>
          </a:xfrm>
        </p:spPr>
        <p:txBody>
          <a:bodyPr anchor="t">
            <a:normAutofit/>
          </a:bodyPr>
          <a:lstStyle/>
          <a:p>
            <a:pPr marL="0" indent="0">
              <a:buNone/>
            </a:pPr>
            <a:r>
              <a:rPr lang="pt-BR" sz="1700" dirty="0"/>
              <a:t>5. Limitações Climáticas e Ambientais</a:t>
            </a:r>
          </a:p>
          <a:p>
            <a:pPr marL="0" indent="0">
              <a:buNone/>
            </a:pPr>
            <a:r>
              <a:rPr lang="pt-BR" sz="1700" dirty="0"/>
              <a:t>Desafio: O desempenho dos sensores LIDAR pode ser afetado por condições climáticas adversas, como chuva, neve e neblina, ou ambientes com alta densidade de partículas (poeira).</a:t>
            </a:r>
          </a:p>
          <a:p>
            <a:pPr marL="0" indent="0">
              <a:buNone/>
            </a:pPr>
            <a:r>
              <a:rPr lang="pt-BR" sz="1700" dirty="0"/>
              <a:t>Impacto: Dados imprecisos podem levar a erros de navegação e detecção de objetos.</a:t>
            </a:r>
          </a:p>
          <a:p>
            <a:pPr marL="0" indent="0">
              <a:buNone/>
            </a:pPr>
            <a:r>
              <a:rPr lang="pt-BR" sz="1700" dirty="0"/>
              <a:t>Possível solução: Combinar LIDAR com tecnologias complementares, como radares de </a:t>
            </a:r>
            <a:r>
              <a:rPr lang="pt-BR" sz="1700" dirty="0" err="1"/>
              <a:t>microondas</a:t>
            </a:r>
            <a:r>
              <a:rPr lang="pt-BR" sz="1700" dirty="0"/>
              <a:t>, que são menos sensíveis às condições climáticas.</a:t>
            </a:r>
          </a:p>
        </p:txBody>
      </p:sp>
      <p:pic>
        <p:nvPicPr>
          <p:cNvPr id="9218" name="Picture 2" descr="O futuro da tecnologia de sensores: tendências emergentes e inovações">
            <a:extLst>
              <a:ext uri="{FF2B5EF4-FFF2-40B4-BE49-F238E27FC236}">
                <a16:creationId xmlns:a16="http://schemas.microsoft.com/office/drawing/2014/main" id="{E3739458-5E51-8CC4-4E0D-BD36890B74A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410646"/>
            <a:ext cx="5458968" cy="4036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531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024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1D5ADEE-1F02-DB7B-DDC7-4E471F2B0431}"/>
              </a:ext>
            </a:extLst>
          </p:cNvPr>
          <p:cNvSpPr>
            <a:spLocks noGrp="1"/>
          </p:cNvSpPr>
          <p:nvPr>
            <p:ph type="title"/>
          </p:nvPr>
        </p:nvSpPr>
        <p:spPr>
          <a:xfrm>
            <a:off x="572493" y="238539"/>
            <a:ext cx="11018520" cy="1434415"/>
          </a:xfrm>
        </p:spPr>
        <p:txBody>
          <a:bodyPr anchor="b">
            <a:normAutofit/>
          </a:bodyPr>
          <a:lstStyle/>
          <a:p>
            <a:r>
              <a:rPr lang="pt-BR" sz="4600"/>
              <a:t>Desafio na Integração do LIDAR com VANETs</a:t>
            </a:r>
          </a:p>
        </p:txBody>
      </p:sp>
      <p:sp>
        <p:nvSpPr>
          <p:cNvPr id="1024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865E97D0-717B-8A28-0B67-3B5BBE91E9FF}"/>
              </a:ext>
            </a:extLst>
          </p:cNvPr>
          <p:cNvSpPr>
            <a:spLocks noGrp="1"/>
          </p:cNvSpPr>
          <p:nvPr>
            <p:ph idx="1"/>
          </p:nvPr>
        </p:nvSpPr>
        <p:spPr>
          <a:xfrm>
            <a:off x="572493" y="2071316"/>
            <a:ext cx="6713552" cy="4119172"/>
          </a:xfrm>
        </p:spPr>
        <p:txBody>
          <a:bodyPr anchor="t">
            <a:normAutofit/>
          </a:bodyPr>
          <a:lstStyle/>
          <a:p>
            <a:pPr marL="0" indent="0">
              <a:buNone/>
            </a:pPr>
            <a:r>
              <a:rPr lang="pt-BR" sz="2200" dirty="0"/>
              <a:t>6. Segurança e Privacidade</a:t>
            </a:r>
          </a:p>
          <a:p>
            <a:pPr marL="0" indent="0">
              <a:buNone/>
            </a:pPr>
            <a:r>
              <a:rPr lang="pt-BR" sz="2200" dirty="0"/>
              <a:t>Desafio: A integração com </a:t>
            </a:r>
            <a:r>
              <a:rPr lang="pt-BR" sz="2200" dirty="0" err="1"/>
              <a:t>VANETs</a:t>
            </a:r>
            <a:r>
              <a:rPr lang="pt-BR" sz="2200" dirty="0"/>
              <a:t> envolve transmissão constante de dados LIDAR, como informações sobre a posição da velocidade e objetos detectados. Isso pode criar vulnerabilidades para ataques cibernéticos ou questões de privacidade.</a:t>
            </a:r>
          </a:p>
          <a:p>
            <a:pPr marL="0" indent="0">
              <a:buNone/>
            </a:pPr>
            <a:r>
              <a:rPr lang="pt-BR" sz="2200" dirty="0"/>
              <a:t>Impacto: Ataques podem comprometer a segurança do veículo e do tráfego, e os dados podem ser usados indevidamente.</a:t>
            </a:r>
          </a:p>
          <a:p>
            <a:pPr marL="0" indent="0">
              <a:buNone/>
            </a:pPr>
            <a:r>
              <a:rPr lang="pt-BR" sz="2200" dirty="0"/>
              <a:t>Possível solução: Implementação de algoritmos avançados de criptografia e autenticação nas comunicações VANET.</a:t>
            </a:r>
          </a:p>
        </p:txBody>
      </p:sp>
      <p:pic>
        <p:nvPicPr>
          <p:cNvPr id="10242" name="Picture 2" descr="O que é o sensor LiDAR usado em câmeras de smartphones? • Celular •  Tecnoblog">
            <a:extLst>
              <a:ext uri="{FF2B5EF4-FFF2-40B4-BE49-F238E27FC236}">
                <a16:creationId xmlns:a16="http://schemas.microsoft.com/office/drawing/2014/main" id="{7130F105-A02E-D90D-3720-F5F675CA7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729" r="25216"/>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34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5CE2D09-F1E5-F901-D282-324536815FFC}"/>
              </a:ext>
            </a:extLst>
          </p:cNvPr>
          <p:cNvSpPr>
            <a:spLocks noGrp="1"/>
          </p:cNvSpPr>
          <p:nvPr>
            <p:ph type="title"/>
          </p:nvPr>
        </p:nvSpPr>
        <p:spPr>
          <a:xfrm>
            <a:off x="572493" y="238539"/>
            <a:ext cx="11018520" cy="1434415"/>
          </a:xfrm>
        </p:spPr>
        <p:txBody>
          <a:bodyPr anchor="b">
            <a:normAutofit/>
          </a:bodyPr>
          <a:lstStyle/>
          <a:p>
            <a:r>
              <a:rPr lang="pt-BR" sz="4600"/>
              <a:t>Desafio na Integração do LIDAR com VANETs</a:t>
            </a:r>
          </a:p>
        </p:txBody>
      </p:sp>
      <p:sp>
        <p:nvSpPr>
          <p:cNvPr id="112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C706969F-F2AD-9D37-A50B-9F083A996348}"/>
              </a:ext>
            </a:extLst>
          </p:cNvPr>
          <p:cNvSpPr>
            <a:spLocks noGrp="1"/>
          </p:cNvSpPr>
          <p:nvPr>
            <p:ph idx="1"/>
          </p:nvPr>
        </p:nvSpPr>
        <p:spPr>
          <a:xfrm>
            <a:off x="572493" y="2071316"/>
            <a:ext cx="6713552" cy="4119172"/>
          </a:xfrm>
        </p:spPr>
        <p:txBody>
          <a:bodyPr anchor="t">
            <a:normAutofit/>
          </a:bodyPr>
          <a:lstStyle/>
          <a:p>
            <a:pPr marL="0" indent="0">
              <a:buNone/>
            </a:pPr>
            <a:r>
              <a:rPr lang="pt-BR" sz="2200"/>
              <a:t>7. Confiabilidade em Ambientes Urbanos Densos</a:t>
            </a:r>
          </a:p>
          <a:p>
            <a:pPr marL="0" indent="0">
              <a:buNone/>
            </a:pPr>
            <a:r>
              <a:rPr lang="pt-BR" sz="2200"/>
              <a:t>Desafio: Em áreas urbanas com tráfego intenso e infraestrutura complexa, há interferência causada pelo número elevado de veículos conectados e sinais LIDAR em um espaço limitado.</a:t>
            </a:r>
          </a:p>
          <a:p>
            <a:pPr marL="0" indent="0">
              <a:buNone/>
            </a:pPr>
            <a:r>
              <a:rPr lang="pt-BR" sz="2200"/>
              <a:t>Impacto: Pode levar a congestionamento na rede VANET ou a erros na interpretação dos dados LIDAR devido à sobreposição de sinais.</a:t>
            </a:r>
          </a:p>
          <a:p>
            <a:pPr marL="0" indent="0">
              <a:buNone/>
            </a:pPr>
            <a:r>
              <a:rPr lang="pt-BR" sz="2200"/>
              <a:t>Possível solução: Redes inteligentes baseadas em IA para gerenciar e priorizar dados críticos.</a:t>
            </a:r>
          </a:p>
        </p:txBody>
      </p:sp>
      <p:pic>
        <p:nvPicPr>
          <p:cNvPr id="11266" name="Picture 2" descr="Inteligência artificial: o que é, como funciona, tipo">
            <a:extLst>
              <a:ext uri="{FF2B5EF4-FFF2-40B4-BE49-F238E27FC236}">
                <a16:creationId xmlns:a16="http://schemas.microsoft.com/office/drawing/2014/main" id="{E4B5B7C5-9E62-743F-9B31-CC1658EBA0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929" r="28436"/>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861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5" name="Rectangle 1229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369FC6-8551-B573-E032-CED25CB80F27}"/>
              </a:ext>
            </a:extLst>
          </p:cNvPr>
          <p:cNvSpPr>
            <a:spLocks noGrp="1"/>
          </p:cNvSpPr>
          <p:nvPr>
            <p:ph type="title"/>
          </p:nvPr>
        </p:nvSpPr>
        <p:spPr>
          <a:xfrm>
            <a:off x="572493" y="238539"/>
            <a:ext cx="11018520" cy="1434415"/>
          </a:xfrm>
        </p:spPr>
        <p:txBody>
          <a:bodyPr anchor="b">
            <a:normAutofit/>
          </a:bodyPr>
          <a:lstStyle/>
          <a:p>
            <a:r>
              <a:rPr lang="pt-BR" sz="4600"/>
              <a:t>Desafio na Integração do LIDAR com VANETs</a:t>
            </a:r>
          </a:p>
        </p:txBody>
      </p:sp>
      <p:sp>
        <p:nvSpPr>
          <p:cNvPr id="1229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B53D3001-1D53-3865-6E2E-BDD05EC088A5}"/>
              </a:ext>
            </a:extLst>
          </p:cNvPr>
          <p:cNvSpPr>
            <a:spLocks noGrp="1"/>
          </p:cNvSpPr>
          <p:nvPr>
            <p:ph idx="1"/>
          </p:nvPr>
        </p:nvSpPr>
        <p:spPr>
          <a:xfrm>
            <a:off x="572493" y="2071316"/>
            <a:ext cx="6713552" cy="4119172"/>
          </a:xfrm>
        </p:spPr>
        <p:txBody>
          <a:bodyPr anchor="t">
            <a:normAutofit/>
          </a:bodyPr>
          <a:lstStyle/>
          <a:p>
            <a:pPr marL="0" indent="0">
              <a:buNone/>
            </a:pPr>
            <a:r>
              <a:rPr lang="pt-BR" sz="2200" dirty="0"/>
              <a:t>8. Processamento e Armazenamento de Dados</a:t>
            </a:r>
          </a:p>
          <a:p>
            <a:pPr marL="0" indent="0">
              <a:buNone/>
            </a:pPr>
            <a:r>
              <a:rPr lang="pt-BR" sz="2200" dirty="0"/>
              <a:t>Desafio: LIDAR gera dados detalhados que precisam ser processados rapidamente para tomada de decisões em tempo real. Processar esses dados diretamente em uma VANET pode ser um desafio devido a limitações de hardware.</a:t>
            </a:r>
          </a:p>
          <a:p>
            <a:pPr marL="0" indent="0">
              <a:buNone/>
            </a:pPr>
            <a:r>
              <a:rPr lang="pt-BR" sz="2200" dirty="0"/>
              <a:t>Impacto: Pode atrasar a comunicação entre veículos e a infraestrutura.</a:t>
            </a:r>
          </a:p>
          <a:p>
            <a:pPr marL="0" indent="0">
              <a:buNone/>
            </a:pPr>
            <a:r>
              <a:rPr lang="pt-BR" sz="2200" dirty="0"/>
              <a:t>Possível solução: Uso de computação em nuvem ou na borda para processar os dados de maneira eficiente.</a:t>
            </a:r>
          </a:p>
          <a:p>
            <a:pPr marL="0" indent="0">
              <a:buNone/>
            </a:pPr>
            <a:endParaRPr lang="pt-BR" sz="2200" dirty="0"/>
          </a:p>
        </p:txBody>
      </p:sp>
      <p:pic>
        <p:nvPicPr>
          <p:cNvPr id="12290" name="Picture 2" descr="Computação na Borda: Processamento de Dados Distribuídos">
            <a:extLst>
              <a:ext uri="{FF2B5EF4-FFF2-40B4-BE49-F238E27FC236}">
                <a16:creationId xmlns:a16="http://schemas.microsoft.com/office/drawing/2014/main" id="{BA89A597-5B83-2EB6-F511-863B1FBB0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049" r="13382" b="-9"/>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018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9" name="Rectangle 1331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59B57C-6263-5692-5174-013411F5769A}"/>
              </a:ext>
            </a:extLst>
          </p:cNvPr>
          <p:cNvSpPr>
            <a:spLocks noGrp="1"/>
          </p:cNvSpPr>
          <p:nvPr>
            <p:ph type="title"/>
          </p:nvPr>
        </p:nvSpPr>
        <p:spPr>
          <a:xfrm>
            <a:off x="572493" y="238539"/>
            <a:ext cx="11018520" cy="1434415"/>
          </a:xfrm>
        </p:spPr>
        <p:txBody>
          <a:bodyPr anchor="b">
            <a:normAutofit/>
          </a:bodyPr>
          <a:lstStyle/>
          <a:p>
            <a:r>
              <a:rPr lang="pt-BR" sz="4600"/>
              <a:t>Desafio na Integração do LIDAR com VANETs</a:t>
            </a:r>
          </a:p>
        </p:txBody>
      </p:sp>
      <p:sp>
        <p:nvSpPr>
          <p:cNvPr id="1332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6E761005-44AD-2508-BA53-568657E28A31}"/>
              </a:ext>
            </a:extLst>
          </p:cNvPr>
          <p:cNvSpPr>
            <a:spLocks noGrp="1"/>
          </p:cNvSpPr>
          <p:nvPr>
            <p:ph idx="1"/>
          </p:nvPr>
        </p:nvSpPr>
        <p:spPr>
          <a:xfrm>
            <a:off x="572493" y="2071316"/>
            <a:ext cx="6713552" cy="4119172"/>
          </a:xfrm>
        </p:spPr>
        <p:txBody>
          <a:bodyPr anchor="t">
            <a:normAutofit/>
          </a:bodyPr>
          <a:lstStyle/>
          <a:p>
            <a:pPr marL="0" indent="0">
              <a:buNone/>
            </a:pPr>
            <a:r>
              <a:rPr lang="pt-BR" sz="2200"/>
              <a:t>9. Necessidade de Infraestrutura de Suporte</a:t>
            </a:r>
          </a:p>
          <a:p>
            <a:pPr marL="0" indent="0">
              <a:buNone/>
            </a:pPr>
            <a:r>
              <a:rPr lang="pt-BR" sz="2200"/>
              <a:t>Desafio: Para aproveitar a integração LIDAR e VANETs, é necessária uma infraestrutura urbana robusta, como postes inteligentes, semáforos conectados e redes 5G.</a:t>
            </a:r>
          </a:p>
          <a:p>
            <a:pPr marL="0" indent="0">
              <a:buNone/>
            </a:pPr>
            <a:r>
              <a:rPr lang="pt-BR" sz="2200"/>
              <a:t>Impacto: Em locais sem infraestrutura avançada, a eficiência da integração é reduzida.</a:t>
            </a:r>
          </a:p>
          <a:p>
            <a:pPr marL="0" indent="0">
              <a:buNone/>
            </a:pPr>
            <a:r>
              <a:rPr lang="pt-BR" sz="2200"/>
              <a:t>Possível solução: Implantação gradual de cidades inteligentes, começando com áreas urbanas críticas. </a:t>
            </a:r>
          </a:p>
        </p:txBody>
      </p:sp>
      <p:pic>
        <p:nvPicPr>
          <p:cNvPr id="13314" name="Picture 2">
            <a:extLst>
              <a:ext uri="{FF2B5EF4-FFF2-40B4-BE49-F238E27FC236}">
                <a16:creationId xmlns:a16="http://schemas.microsoft.com/office/drawing/2014/main" id="{65E19CD4-8E25-505E-AC09-34CE4A6719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525" r="22259"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963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50" name="Rectangle 1434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25A26C6-3A84-2F0D-4242-58E7339116DF}"/>
              </a:ext>
            </a:extLst>
          </p:cNvPr>
          <p:cNvSpPr>
            <a:spLocks noGrp="1"/>
          </p:cNvSpPr>
          <p:nvPr>
            <p:ph type="title"/>
          </p:nvPr>
        </p:nvSpPr>
        <p:spPr>
          <a:xfrm>
            <a:off x="630936" y="640080"/>
            <a:ext cx="4818888" cy="1481328"/>
          </a:xfrm>
        </p:spPr>
        <p:txBody>
          <a:bodyPr anchor="b">
            <a:normAutofit/>
          </a:bodyPr>
          <a:lstStyle/>
          <a:p>
            <a:r>
              <a:rPr lang="pt-BR" sz="3800"/>
              <a:t>Desafio na Integração do LIDAR com VANETs</a:t>
            </a:r>
          </a:p>
        </p:txBody>
      </p:sp>
      <p:sp>
        <p:nvSpPr>
          <p:cNvPr id="14352"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7F5D62D4-A0D5-D34F-BFB9-79647ED10842}"/>
              </a:ext>
            </a:extLst>
          </p:cNvPr>
          <p:cNvSpPr>
            <a:spLocks noGrp="1"/>
          </p:cNvSpPr>
          <p:nvPr>
            <p:ph idx="1"/>
          </p:nvPr>
        </p:nvSpPr>
        <p:spPr>
          <a:xfrm>
            <a:off x="630936" y="2660904"/>
            <a:ext cx="4818888" cy="3547872"/>
          </a:xfrm>
        </p:spPr>
        <p:txBody>
          <a:bodyPr anchor="t">
            <a:normAutofit/>
          </a:bodyPr>
          <a:lstStyle/>
          <a:p>
            <a:pPr marL="0" indent="0">
              <a:buNone/>
            </a:pPr>
            <a:r>
              <a:rPr lang="pt-BR" sz="1700"/>
              <a:t>10. Balanceamento de Custos e Benefícios</a:t>
            </a:r>
          </a:p>
          <a:p>
            <a:pPr marL="0" indent="0">
              <a:buNone/>
            </a:pPr>
            <a:r>
              <a:rPr lang="pt-BR" sz="1700"/>
              <a:t>Desafio: Integrar LIDAR em VANETs devem trazer benefícios tangíveis em segurança e eficiência, mas o alto custo inicial e a complexidade técnica podem dificultar a adoção em massa.</a:t>
            </a:r>
          </a:p>
          <a:p>
            <a:pPr marL="0" indent="0">
              <a:buNone/>
            </a:pPr>
            <a:r>
              <a:rPr lang="pt-BR" sz="1700"/>
              <a:t>Impacto: Pode atrasar a implementação de tecnologias autônomas e conectadas.</a:t>
            </a:r>
          </a:p>
          <a:p>
            <a:pPr marL="0" indent="0">
              <a:buNone/>
            </a:pPr>
            <a:r>
              <a:rPr lang="pt-BR" sz="1700"/>
              <a:t>Possível solução: Políticas governamentais e subsídios para fomentar o desenvolvimento e a adoção de tecnologias avançadas.</a:t>
            </a:r>
          </a:p>
        </p:txBody>
      </p:sp>
      <p:pic>
        <p:nvPicPr>
          <p:cNvPr id="14340" name="Picture 4" descr="Imagem resultante">
            <a:extLst>
              <a:ext uri="{FF2B5EF4-FFF2-40B4-BE49-F238E27FC236}">
                <a16:creationId xmlns:a16="http://schemas.microsoft.com/office/drawing/2014/main" id="{0395D295-6BA5-40DC-8B2C-4D9D75C2B8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077905"/>
            <a:ext cx="5458968" cy="270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7952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367" name="Rectangle 1536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9228C2C-7E4F-4A26-1BD4-5AACE526598A}"/>
              </a:ext>
            </a:extLst>
          </p:cNvPr>
          <p:cNvSpPr>
            <a:spLocks noGrp="1"/>
          </p:cNvSpPr>
          <p:nvPr>
            <p:ph type="title"/>
          </p:nvPr>
        </p:nvSpPr>
        <p:spPr>
          <a:xfrm>
            <a:off x="630936" y="640080"/>
            <a:ext cx="4818888" cy="1481328"/>
          </a:xfrm>
        </p:spPr>
        <p:txBody>
          <a:bodyPr anchor="b">
            <a:normAutofit/>
          </a:bodyPr>
          <a:lstStyle/>
          <a:p>
            <a:r>
              <a:rPr lang="pt-BR" sz="5400"/>
              <a:t>Metodologia</a:t>
            </a:r>
          </a:p>
        </p:txBody>
      </p:sp>
      <p:sp>
        <p:nvSpPr>
          <p:cNvPr id="15369"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5FF3DBB4-19A5-FC63-5765-F412CD1B27BB}"/>
              </a:ext>
            </a:extLst>
          </p:cNvPr>
          <p:cNvSpPr>
            <a:spLocks noGrp="1"/>
          </p:cNvSpPr>
          <p:nvPr>
            <p:ph idx="1"/>
          </p:nvPr>
        </p:nvSpPr>
        <p:spPr>
          <a:xfrm>
            <a:off x="630936" y="2660904"/>
            <a:ext cx="4818888" cy="3547872"/>
          </a:xfrm>
        </p:spPr>
        <p:txBody>
          <a:bodyPr anchor="t">
            <a:normAutofit/>
          </a:bodyPr>
          <a:lstStyle/>
          <a:p>
            <a:pPr marL="0" indent="0">
              <a:buNone/>
            </a:pPr>
            <a:r>
              <a:rPr lang="pt-BR" sz="2200"/>
              <a:t>Como foi conduzido o estudo de caso.</a:t>
            </a:r>
          </a:p>
          <a:p>
            <a:r>
              <a:rPr lang="pt-BR" sz="2200"/>
              <a:t>Cenário: Teste em ambiente controlado com veículos autônomos em pista de teste.</a:t>
            </a:r>
          </a:p>
          <a:p>
            <a:r>
              <a:rPr lang="pt-BR" sz="2200"/>
              <a:t>Tecnologia: Integração de LIDAR com sistemas de comunicações V2V e V2I.</a:t>
            </a:r>
          </a:p>
          <a:p>
            <a:r>
              <a:rPr lang="pt-BR" sz="2200"/>
              <a:t>Ferramentas: Simulação de dados coletados de sensores LIDAR.</a:t>
            </a:r>
          </a:p>
        </p:txBody>
      </p:sp>
      <p:pic>
        <p:nvPicPr>
          <p:cNvPr id="15362" name="Picture 2" descr="Redes Veiculares">
            <a:extLst>
              <a:ext uri="{FF2B5EF4-FFF2-40B4-BE49-F238E27FC236}">
                <a16:creationId xmlns:a16="http://schemas.microsoft.com/office/drawing/2014/main" id="{37886859-074B-28D4-BF89-E8DABED2310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088990"/>
            <a:ext cx="5458968" cy="2680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077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391" name="Rectangle 1639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DDA4969-AC46-F4C7-20B7-E4BD05D82A07}"/>
              </a:ext>
            </a:extLst>
          </p:cNvPr>
          <p:cNvSpPr>
            <a:spLocks noGrp="1"/>
          </p:cNvSpPr>
          <p:nvPr>
            <p:ph type="title"/>
          </p:nvPr>
        </p:nvSpPr>
        <p:spPr>
          <a:xfrm>
            <a:off x="630936" y="640080"/>
            <a:ext cx="4818888" cy="1481328"/>
          </a:xfrm>
        </p:spPr>
        <p:txBody>
          <a:bodyPr anchor="b">
            <a:normAutofit/>
          </a:bodyPr>
          <a:lstStyle/>
          <a:p>
            <a:r>
              <a:rPr lang="pt-BR" sz="5000"/>
              <a:t>Resultados Obtidos</a:t>
            </a:r>
          </a:p>
        </p:txBody>
      </p:sp>
      <p:sp>
        <p:nvSpPr>
          <p:cNvPr id="1639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093BDC59-F8B5-E369-D32A-F6124238E13A}"/>
              </a:ext>
            </a:extLst>
          </p:cNvPr>
          <p:cNvSpPr>
            <a:spLocks noGrp="1"/>
          </p:cNvSpPr>
          <p:nvPr>
            <p:ph idx="1"/>
          </p:nvPr>
        </p:nvSpPr>
        <p:spPr>
          <a:xfrm>
            <a:off x="630936" y="2660904"/>
            <a:ext cx="4818888" cy="3547872"/>
          </a:xfrm>
        </p:spPr>
        <p:txBody>
          <a:bodyPr anchor="t">
            <a:normAutofit/>
          </a:bodyPr>
          <a:lstStyle/>
          <a:p>
            <a:pPr marL="0" indent="0">
              <a:buNone/>
            </a:pPr>
            <a:r>
              <a:rPr lang="pt-BR" sz="2200"/>
              <a:t>Após a implementação.</a:t>
            </a:r>
          </a:p>
          <a:p>
            <a:r>
              <a:rPr lang="pt-BR" sz="2200"/>
              <a:t>Precisão: Aumento da precisão na detecção de obstáculos.</a:t>
            </a:r>
          </a:p>
          <a:p>
            <a:r>
              <a:rPr lang="pt-BR" sz="2200"/>
              <a:t>Segurança: Melhoria na segurança do veículo autônomo com a troca de informações em tempo real.</a:t>
            </a:r>
          </a:p>
          <a:p>
            <a:r>
              <a:rPr lang="pt-BR" sz="2200"/>
              <a:t>Eficiência: Diminuição do tempo de resposta e aumento da confiança no sistema de navegação autônoma.</a:t>
            </a:r>
          </a:p>
          <a:p>
            <a:endParaRPr lang="pt-BR" sz="2200"/>
          </a:p>
          <a:p>
            <a:pPr marL="0" indent="0">
              <a:buNone/>
            </a:pPr>
            <a:endParaRPr lang="pt-BR" sz="2200"/>
          </a:p>
        </p:txBody>
      </p:sp>
      <p:pic>
        <p:nvPicPr>
          <p:cNvPr id="16386" name="Picture 2" descr="Sensores Lidar - Entenda o que são e como funcionam!">
            <a:extLst>
              <a:ext uri="{FF2B5EF4-FFF2-40B4-BE49-F238E27FC236}">
                <a16:creationId xmlns:a16="http://schemas.microsoft.com/office/drawing/2014/main" id="{40E70099-79F5-ABD7-5CDB-354C1A874A4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664966"/>
            <a:ext cx="5458968" cy="552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66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415" name="Rectangle 1741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DDD917B-35EB-2A80-76BC-E14B191A21E5}"/>
              </a:ext>
            </a:extLst>
          </p:cNvPr>
          <p:cNvSpPr>
            <a:spLocks noGrp="1"/>
          </p:cNvSpPr>
          <p:nvPr>
            <p:ph type="title"/>
          </p:nvPr>
        </p:nvSpPr>
        <p:spPr>
          <a:xfrm>
            <a:off x="630936" y="640080"/>
            <a:ext cx="4818888" cy="1481328"/>
          </a:xfrm>
        </p:spPr>
        <p:txBody>
          <a:bodyPr anchor="b">
            <a:normAutofit/>
          </a:bodyPr>
          <a:lstStyle/>
          <a:p>
            <a:r>
              <a:rPr lang="pt-BR" sz="5400"/>
              <a:t>Conclusões</a:t>
            </a:r>
          </a:p>
        </p:txBody>
      </p:sp>
      <p:sp>
        <p:nvSpPr>
          <p:cNvPr id="17417"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67290555-7826-A483-49C6-DC1B7F2F193D}"/>
              </a:ext>
            </a:extLst>
          </p:cNvPr>
          <p:cNvSpPr>
            <a:spLocks noGrp="1"/>
          </p:cNvSpPr>
          <p:nvPr>
            <p:ph idx="1"/>
          </p:nvPr>
        </p:nvSpPr>
        <p:spPr>
          <a:xfrm>
            <a:off x="630936" y="2660904"/>
            <a:ext cx="4818888" cy="3547872"/>
          </a:xfrm>
        </p:spPr>
        <p:txBody>
          <a:bodyPr anchor="t">
            <a:normAutofit/>
          </a:bodyPr>
          <a:lstStyle/>
          <a:p>
            <a:r>
              <a:rPr lang="pt-BR" sz="2200"/>
              <a:t>Uso de LIDAR em redes veiculares e autônomas melhora significativamente a segurança e a eficiência da navegação.</a:t>
            </a:r>
          </a:p>
          <a:p>
            <a:r>
              <a:rPr lang="pt-BR" sz="2200"/>
              <a:t>A integração de LIDAR com comunicação V2V e V2I é viável, mas enfrenta desafios técnicos, como o custo e a latência.</a:t>
            </a:r>
          </a:p>
        </p:txBody>
      </p:sp>
      <p:pic>
        <p:nvPicPr>
          <p:cNvPr id="17410" name="Picture 2" descr="Imagem resultante">
            <a:extLst>
              <a:ext uri="{FF2B5EF4-FFF2-40B4-BE49-F238E27FC236}">
                <a16:creationId xmlns:a16="http://schemas.microsoft.com/office/drawing/2014/main" id="{F14C79DD-7302-1293-75CB-6E511A6CA3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077905"/>
            <a:ext cx="5458968" cy="270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062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46" name="Rectangle 1844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906A625-AD6C-8678-1A37-78AFC448CF0D}"/>
              </a:ext>
            </a:extLst>
          </p:cNvPr>
          <p:cNvSpPr>
            <a:spLocks noGrp="1"/>
          </p:cNvSpPr>
          <p:nvPr>
            <p:ph type="title"/>
          </p:nvPr>
        </p:nvSpPr>
        <p:spPr>
          <a:xfrm>
            <a:off x="630936" y="640080"/>
            <a:ext cx="4818888" cy="1481328"/>
          </a:xfrm>
        </p:spPr>
        <p:txBody>
          <a:bodyPr anchor="b">
            <a:normAutofit/>
          </a:bodyPr>
          <a:lstStyle/>
          <a:p>
            <a:r>
              <a:rPr lang="pt-BR" sz="5000"/>
              <a:t>Trabalhos Futuros</a:t>
            </a:r>
          </a:p>
        </p:txBody>
      </p:sp>
      <p:sp>
        <p:nvSpPr>
          <p:cNvPr id="1844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94F4B40B-4642-E6E0-C95E-D92BCF5308F1}"/>
              </a:ext>
            </a:extLst>
          </p:cNvPr>
          <p:cNvSpPr>
            <a:spLocks noGrp="1"/>
          </p:cNvSpPr>
          <p:nvPr>
            <p:ph idx="1"/>
          </p:nvPr>
        </p:nvSpPr>
        <p:spPr>
          <a:xfrm>
            <a:off x="630936" y="2660904"/>
            <a:ext cx="5548800" cy="4043154"/>
          </a:xfrm>
        </p:spPr>
        <p:txBody>
          <a:bodyPr anchor="t">
            <a:normAutofit/>
          </a:bodyPr>
          <a:lstStyle/>
          <a:p>
            <a:r>
              <a:rPr lang="pt-BR" sz="900" dirty="0"/>
              <a:t>A direção futura para aprimorar os sistemas LIDAR e </a:t>
            </a:r>
            <a:r>
              <a:rPr lang="pt-BR" sz="900" dirty="0" err="1"/>
              <a:t>VANETs</a:t>
            </a:r>
            <a:r>
              <a:rPr lang="pt-BR" sz="900" dirty="0"/>
              <a:t> em veículos autônomos envolve inovações e melhorias em aspectos como precisão, eficiência, comunicação, integração e custo.</a:t>
            </a:r>
          </a:p>
          <a:p>
            <a:r>
              <a:rPr lang="pt-BR" sz="900" dirty="0"/>
              <a:t>Melhorias no LIDAR: </a:t>
            </a:r>
          </a:p>
          <a:p>
            <a:pPr>
              <a:buFontTx/>
              <a:buChar char="-"/>
            </a:pPr>
            <a:r>
              <a:rPr lang="pt-BR" sz="900" dirty="0"/>
              <a:t>Maior Alcance e Resolução;</a:t>
            </a:r>
          </a:p>
          <a:p>
            <a:pPr>
              <a:buFontTx/>
              <a:buChar char="-"/>
            </a:pPr>
            <a:r>
              <a:rPr lang="pt-BR" sz="900" dirty="0"/>
              <a:t>LIDAR de baixo custo;</a:t>
            </a:r>
          </a:p>
          <a:p>
            <a:pPr>
              <a:buFontTx/>
              <a:buChar char="-"/>
            </a:pPr>
            <a:r>
              <a:rPr lang="pt-BR" sz="900" dirty="0"/>
              <a:t>Miniaturização dos sensores LIDAR permitirá que sejam integrados em designs de veículos mais compactos e em outros dispositivos como drones, que aumentam sua aplicabilidade.</a:t>
            </a:r>
          </a:p>
          <a:p>
            <a:r>
              <a:rPr lang="pt-BR" sz="900" dirty="0"/>
              <a:t>Avanço na Comunicação V2V e V2I</a:t>
            </a:r>
          </a:p>
          <a:p>
            <a:pPr>
              <a:buFontTx/>
              <a:buChar char="-"/>
            </a:pPr>
            <a:r>
              <a:rPr lang="pt-BR" sz="900" dirty="0"/>
              <a:t>Redes 5G e Comunicação de Baixa Latência;</a:t>
            </a:r>
          </a:p>
          <a:p>
            <a:pPr>
              <a:buFontTx/>
              <a:buChar char="-"/>
            </a:pPr>
            <a:r>
              <a:rPr lang="pt-BR" sz="900" dirty="0"/>
              <a:t>Integração com Infraestruturas Inteligentes.</a:t>
            </a:r>
          </a:p>
          <a:p>
            <a:r>
              <a:rPr lang="pt-BR" sz="900" dirty="0"/>
              <a:t>Inteligência Artificial e Machine Learning</a:t>
            </a:r>
          </a:p>
          <a:p>
            <a:pPr>
              <a:buFontTx/>
              <a:buChar char="-"/>
            </a:pPr>
            <a:r>
              <a:rPr lang="pt-BR" sz="900" dirty="0"/>
              <a:t>Processamento de Dados em Tempo Real;</a:t>
            </a:r>
          </a:p>
          <a:p>
            <a:pPr>
              <a:buFontTx/>
              <a:buChar char="-"/>
            </a:pPr>
            <a:r>
              <a:rPr lang="pt-BR" sz="900" dirty="0"/>
              <a:t>Fusão de Sensores.</a:t>
            </a:r>
          </a:p>
          <a:p>
            <a:r>
              <a:rPr lang="pt-BR" sz="900" dirty="0"/>
              <a:t>Conectividade e Segurança Cibernética</a:t>
            </a:r>
          </a:p>
          <a:p>
            <a:r>
              <a:rPr lang="pt-BR" sz="900" dirty="0"/>
              <a:t>Melhoria no Processamento de Dados e Computação</a:t>
            </a:r>
          </a:p>
          <a:p>
            <a:r>
              <a:rPr lang="pt-BR" sz="900" dirty="0"/>
              <a:t>Expansão e Integração Global</a:t>
            </a:r>
          </a:p>
          <a:p>
            <a:r>
              <a:rPr lang="pt-BR" sz="900" dirty="0"/>
              <a:t>Sustentabilidade</a:t>
            </a:r>
          </a:p>
          <a:p>
            <a:pPr>
              <a:buFontTx/>
              <a:buChar char="-"/>
            </a:pPr>
            <a:endParaRPr lang="pt-BR" sz="900" dirty="0"/>
          </a:p>
          <a:p>
            <a:pPr>
              <a:buFontTx/>
              <a:buChar char="-"/>
            </a:pPr>
            <a:endParaRPr lang="pt-BR" sz="700" dirty="0"/>
          </a:p>
        </p:txBody>
      </p:sp>
      <p:pic>
        <p:nvPicPr>
          <p:cNvPr id="18434" name="Picture 2" descr="VANET's - REDES VEICULARES">
            <a:extLst>
              <a:ext uri="{FF2B5EF4-FFF2-40B4-BE49-F238E27FC236}">
                <a16:creationId xmlns:a16="http://schemas.microsoft.com/office/drawing/2014/main" id="{E85B192D-E767-3212-6BAF-53C8615283A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064258"/>
            <a:ext cx="5458968" cy="2729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338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7" name="Rectangle 2066">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1AE2DB-9942-6407-0461-1881BA4A1792}"/>
              </a:ext>
            </a:extLst>
          </p:cNvPr>
          <p:cNvSpPr>
            <a:spLocks noGrp="1"/>
          </p:cNvSpPr>
          <p:nvPr>
            <p:ph type="title"/>
          </p:nvPr>
        </p:nvSpPr>
        <p:spPr>
          <a:xfrm>
            <a:off x="630936" y="639520"/>
            <a:ext cx="3429000" cy="1719072"/>
          </a:xfrm>
        </p:spPr>
        <p:txBody>
          <a:bodyPr anchor="b">
            <a:normAutofit/>
          </a:bodyPr>
          <a:lstStyle/>
          <a:p>
            <a:r>
              <a:rPr lang="pt-BR" sz="5400"/>
              <a:t>Objetivo</a:t>
            </a:r>
          </a:p>
        </p:txBody>
      </p:sp>
      <p:sp>
        <p:nvSpPr>
          <p:cNvPr id="2069"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0CBBA0A8-9A7E-FF09-FC73-D7C72CA7F0A3}"/>
              </a:ext>
            </a:extLst>
          </p:cNvPr>
          <p:cNvSpPr>
            <a:spLocks noGrp="1"/>
          </p:cNvSpPr>
          <p:nvPr>
            <p:ph idx="1"/>
          </p:nvPr>
        </p:nvSpPr>
        <p:spPr>
          <a:xfrm>
            <a:off x="630936" y="2807208"/>
            <a:ext cx="3429000" cy="3410712"/>
          </a:xfrm>
        </p:spPr>
        <p:txBody>
          <a:bodyPr anchor="t">
            <a:normAutofit/>
          </a:bodyPr>
          <a:lstStyle/>
          <a:p>
            <a:r>
              <a:rPr lang="pt-BR" sz="2200"/>
              <a:t>O estudo explora como os sensores LIDAR podem ser integrados a redes veiculares (VANETs) para melhorar a navegação autônoma e segurança em veículos de nível 5.</a:t>
            </a:r>
          </a:p>
        </p:txBody>
      </p:sp>
      <p:pic>
        <p:nvPicPr>
          <p:cNvPr id="2056" name="Picture 8" descr="Waymo: entenda a evolução do carro autônomo do Google">
            <a:extLst>
              <a:ext uri="{FF2B5EF4-FFF2-40B4-BE49-F238E27FC236}">
                <a16:creationId xmlns:a16="http://schemas.microsoft.com/office/drawing/2014/main" id="{952C9BFA-2544-4B73-DD03-929C596E160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720329"/>
            <a:ext cx="6903720" cy="3417341"/>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2" descr="Leis sobre IA: veículos autônomos - Blog do Meu Vade Mecum Online">
            <a:extLst>
              <a:ext uri="{FF2B5EF4-FFF2-40B4-BE49-F238E27FC236}">
                <a16:creationId xmlns:a16="http://schemas.microsoft.com/office/drawing/2014/main" id="{4188B74C-4C91-A743-1ABD-9B061647ADB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42933170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0" name="Rectangle 1946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4DC446D-8C9F-8CEE-30F6-DB20D323906D}"/>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600" kern="1200">
                <a:solidFill>
                  <a:schemeClr val="tx1"/>
                </a:solidFill>
                <a:latin typeface="+mj-lt"/>
                <a:ea typeface="+mj-ea"/>
                <a:cs typeface="+mj-cs"/>
              </a:rPr>
              <a:t>Perguntas e Discussões</a:t>
            </a:r>
          </a:p>
        </p:txBody>
      </p:sp>
      <p:sp>
        <p:nvSpPr>
          <p:cNvPr id="1947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Perguntas e respostas ou perguntas frequentes Solução de discussão e  brainstorming | Vetor Premium">
            <a:extLst>
              <a:ext uri="{FF2B5EF4-FFF2-40B4-BE49-F238E27FC236}">
                <a16:creationId xmlns:a16="http://schemas.microsoft.com/office/drawing/2014/main" id="{F23D606F-A8D1-78EB-0913-AB394F845F7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935260"/>
            <a:ext cx="7214616" cy="4960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4539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0" name="Rectangle 308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36B8710-22C7-DAC7-C0FA-0F6AEA87E32C}"/>
              </a:ext>
            </a:extLst>
          </p:cNvPr>
          <p:cNvSpPr>
            <a:spLocks noGrp="1"/>
          </p:cNvSpPr>
          <p:nvPr>
            <p:ph type="title"/>
          </p:nvPr>
        </p:nvSpPr>
        <p:spPr>
          <a:xfrm>
            <a:off x="630936" y="639520"/>
            <a:ext cx="3429000" cy="1719072"/>
          </a:xfrm>
        </p:spPr>
        <p:txBody>
          <a:bodyPr anchor="b">
            <a:normAutofit/>
          </a:bodyPr>
          <a:lstStyle/>
          <a:p>
            <a:r>
              <a:rPr lang="pt-BR" sz="5400"/>
              <a:t>O que é LIDAR?</a:t>
            </a:r>
          </a:p>
        </p:txBody>
      </p:sp>
      <p:sp>
        <p:nvSpPr>
          <p:cNvPr id="309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C4138F31-B18D-3F2E-7B02-ABD4D032CEBE}"/>
              </a:ext>
            </a:extLst>
          </p:cNvPr>
          <p:cNvSpPr>
            <a:spLocks noGrp="1"/>
          </p:cNvSpPr>
          <p:nvPr>
            <p:ph idx="1"/>
          </p:nvPr>
        </p:nvSpPr>
        <p:spPr>
          <a:xfrm>
            <a:off x="630936" y="2807208"/>
            <a:ext cx="3429000" cy="3410712"/>
          </a:xfrm>
        </p:spPr>
        <p:txBody>
          <a:bodyPr anchor="t">
            <a:normAutofit/>
          </a:bodyPr>
          <a:lstStyle/>
          <a:p>
            <a:r>
              <a:rPr lang="pt-BR" sz="1700" dirty="0"/>
              <a:t>O LIDAR (Light </a:t>
            </a:r>
            <a:r>
              <a:rPr lang="pt-BR" sz="1700" dirty="0" err="1"/>
              <a:t>Detection</a:t>
            </a:r>
            <a:r>
              <a:rPr lang="pt-BR" sz="1700" dirty="0"/>
              <a:t> </a:t>
            </a:r>
            <a:r>
              <a:rPr lang="pt-BR" sz="1700" dirty="0" err="1"/>
              <a:t>and</a:t>
            </a:r>
            <a:r>
              <a:rPr lang="pt-BR" sz="1700" dirty="0"/>
              <a:t> </a:t>
            </a:r>
            <a:r>
              <a:rPr lang="pt-BR" sz="1700" dirty="0" err="1"/>
              <a:t>Ranging</a:t>
            </a:r>
            <a:r>
              <a:rPr lang="pt-BR" sz="1700" dirty="0"/>
              <a:t>) utiliza luz laser, baseando no uso de pulsos de laser para medir distâncias e criar mapas tridimensionais de ambientes.</a:t>
            </a:r>
          </a:p>
          <a:p>
            <a:r>
              <a:rPr lang="pt-BR" sz="1700" dirty="0"/>
              <a:t>Componentes principais:</a:t>
            </a:r>
          </a:p>
          <a:p>
            <a:pPr>
              <a:buFont typeface="Courier New" panose="02070309020205020404" pitchFamily="49" charset="0"/>
              <a:buChar char="o"/>
            </a:pPr>
            <a:r>
              <a:rPr lang="pt-BR" sz="1700" dirty="0"/>
              <a:t>Laser </a:t>
            </a:r>
          </a:p>
          <a:p>
            <a:pPr>
              <a:buFont typeface="Courier New" panose="02070309020205020404" pitchFamily="49" charset="0"/>
              <a:buChar char="o"/>
            </a:pPr>
            <a:r>
              <a:rPr lang="pt-BR" sz="1700" dirty="0"/>
              <a:t>Scanner</a:t>
            </a:r>
          </a:p>
          <a:p>
            <a:pPr>
              <a:buFont typeface="Courier New" panose="02070309020205020404" pitchFamily="49" charset="0"/>
              <a:buChar char="o"/>
            </a:pPr>
            <a:r>
              <a:rPr lang="pt-BR" sz="1700" dirty="0"/>
              <a:t>Receptor</a:t>
            </a:r>
          </a:p>
          <a:p>
            <a:endParaRPr lang="pt-BR" sz="1700" dirty="0"/>
          </a:p>
        </p:txBody>
      </p:sp>
      <p:pic>
        <p:nvPicPr>
          <p:cNvPr id="7" name="Imagem 6" descr="Diagrama, Desenho técnico&#10;&#10;Descrição gerada automaticamente">
            <a:extLst>
              <a:ext uri="{FF2B5EF4-FFF2-40B4-BE49-F238E27FC236}">
                <a16:creationId xmlns:a16="http://schemas.microsoft.com/office/drawing/2014/main" id="{5C012D04-934B-D7C4-E945-BB6928E52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236" y="640080"/>
            <a:ext cx="5577840" cy="5577840"/>
          </a:xfrm>
          <a:prstGeom prst="rect">
            <a:avLst/>
          </a:prstGeom>
        </p:spPr>
      </p:pic>
    </p:spTree>
    <p:extLst>
      <p:ext uri="{BB962C8B-B14F-4D97-AF65-F5344CB8AC3E}">
        <p14:creationId xmlns:p14="http://schemas.microsoft.com/office/powerpoint/2010/main" val="3906916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7DE94A8-127B-781F-0BDA-7AE23F0EFA8D}"/>
              </a:ext>
            </a:extLst>
          </p:cNvPr>
          <p:cNvSpPr>
            <a:spLocks noGrp="1"/>
          </p:cNvSpPr>
          <p:nvPr>
            <p:ph type="title"/>
          </p:nvPr>
        </p:nvSpPr>
        <p:spPr>
          <a:xfrm>
            <a:off x="630936" y="639520"/>
            <a:ext cx="3429000" cy="1719072"/>
          </a:xfrm>
        </p:spPr>
        <p:txBody>
          <a:bodyPr anchor="b">
            <a:normAutofit/>
          </a:bodyPr>
          <a:lstStyle/>
          <a:p>
            <a:r>
              <a:rPr lang="pt-BR" sz="3800"/>
              <a:t>Funcionamento do LIDAR</a:t>
            </a:r>
          </a:p>
        </p:txBody>
      </p:sp>
      <p:sp>
        <p:nvSpPr>
          <p:cNvPr id="4105"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C6353042-8D69-703F-437C-A78995CD9AC6}"/>
              </a:ext>
            </a:extLst>
          </p:cNvPr>
          <p:cNvSpPr>
            <a:spLocks noGrp="1"/>
          </p:cNvSpPr>
          <p:nvPr>
            <p:ph idx="1"/>
          </p:nvPr>
        </p:nvSpPr>
        <p:spPr>
          <a:xfrm>
            <a:off x="630936" y="2807208"/>
            <a:ext cx="3429000" cy="3410712"/>
          </a:xfrm>
        </p:spPr>
        <p:txBody>
          <a:bodyPr anchor="t">
            <a:normAutofit/>
          </a:bodyPr>
          <a:lstStyle/>
          <a:p>
            <a:r>
              <a:rPr lang="pt-BR" sz="2200"/>
              <a:t>Emissão do Pulso de Laser</a:t>
            </a:r>
          </a:p>
          <a:p>
            <a:r>
              <a:rPr lang="pt-BR" sz="2200"/>
              <a:t>Reflexão do Laser nos Objetos</a:t>
            </a:r>
          </a:p>
          <a:p>
            <a:r>
              <a:rPr lang="pt-BR" sz="2200"/>
              <a:t>Medição do Tempo de Voo (ToF)</a:t>
            </a:r>
          </a:p>
          <a:p>
            <a:r>
              <a:rPr lang="pt-BR" sz="2200"/>
              <a:t>Criação de Pontos 3D</a:t>
            </a:r>
          </a:p>
          <a:p>
            <a:r>
              <a:rPr lang="pt-BR" sz="2200"/>
              <a:t>Processamento de Dados</a:t>
            </a:r>
          </a:p>
        </p:txBody>
      </p:sp>
      <p:pic>
        <p:nvPicPr>
          <p:cNvPr id="4098" name="Picture 2" descr="Sensores Lidar - Entenda o que são e como funcionam!">
            <a:extLst>
              <a:ext uri="{FF2B5EF4-FFF2-40B4-BE49-F238E27FC236}">
                <a16:creationId xmlns:a16="http://schemas.microsoft.com/office/drawing/2014/main" id="{F643855C-C077-E5BF-C8ED-C23A323418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1173785"/>
            <a:ext cx="6903720" cy="4510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9114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79CAF97-5C49-EE4C-6B5A-0D927B33156A}"/>
              </a:ext>
            </a:extLst>
          </p:cNvPr>
          <p:cNvSpPr>
            <a:spLocks noGrp="1"/>
          </p:cNvSpPr>
          <p:nvPr>
            <p:ph type="title"/>
          </p:nvPr>
        </p:nvSpPr>
        <p:spPr>
          <a:xfrm>
            <a:off x="630936" y="639520"/>
            <a:ext cx="3429000" cy="1719072"/>
          </a:xfrm>
        </p:spPr>
        <p:txBody>
          <a:bodyPr anchor="b">
            <a:normAutofit/>
          </a:bodyPr>
          <a:lstStyle/>
          <a:p>
            <a:r>
              <a:rPr lang="pt-BR" sz="3400"/>
              <a:t>O Papel do LIDAR nas Redes Veiculares</a:t>
            </a:r>
          </a:p>
        </p:txBody>
      </p:sp>
      <p:sp>
        <p:nvSpPr>
          <p:cNvPr id="24"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7DA0B6B6-EC14-DE40-C383-A95F6BC6B1F2}"/>
              </a:ext>
            </a:extLst>
          </p:cNvPr>
          <p:cNvSpPr>
            <a:spLocks noGrp="1"/>
          </p:cNvSpPr>
          <p:nvPr>
            <p:ph idx="1"/>
          </p:nvPr>
        </p:nvSpPr>
        <p:spPr>
          <a:xfrm>
            <a:off x="630936" y="2807208"/>
            <a:ext cx="3429000" cy="3410712"/>
          </a:xfrm>
        </p:spPr>
        <p:txBody>
          <a:bodyPr anchor="t">
            <a:normAutofit/>
          </a:bodyPr>
          <a:lstStyle/>
          <a:p>
            <a:r>
              <a:rPr lang="pt-BR" sz="1700"/>
              <a:t>O LIDAR desempenha um papel fundamental na navegação autônoma e no suporte à comunicação entre veículos (V2V) e infraestrutura (V2I), oferecendo dados precisos e em tempo real para tomada de decisão e coordenação.</a:t>
            </a:r>
          </a:p>
          <a:p>
            <a:r>
              <a:rPr lang="pt-BR" sz="1700"/>
              <a:t>Detecção de objetos</a:t>
            </a:r>
          </a:p>
          <a:p>
            <a:r>
              <a:rPr lang="pt-BR" sz="1700"/>
              <a:t>Mapeamento em tempo real</a:t>
            </a:r>
          </a:p>
          <a:p>
            <a:r>
              <a:rPr lang="pt-BR" sz="1700"/>
              <a:t>Comunicação entre veículos autônomos </a:t>
            </a:r>
          </a:p>
        </p:txBody>
      </p:sp>
      <p:pic>
        <p:nvPicPr>
          <p:cNvPr id="9" name="Imagem 8" descr="Imagem gráfica de carro na rua de uma cidade&#10;&#10;Descrição gerada automaticamente">
            <a:extLst>
              <a:ext uri="{FF2B5EF4-FFF2-40B4-BE49-F238E27FC236}">
                <a16:creationId xmlns:a16="http://schemas.microsoft.com/office/drawing/2014/main" id="{232D3F72-783B-4626-8125-206847DF82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296" y="1452810"/>
            <a:ext cx="6903720" cy="3952379"/>
          </a:xfrm>
          <a:prstGeom prst="rect">
            <a:avLst/>
          </a:prstGeom>
        </p:spPr>
      </p:pic>
      <p:sp>
        <p:nvSpPr>
          <p:cNvPr id="4" name="AutoShape 2" descr="An autonomous vehicle driving in an urban environment, equipped with a LiDAR sensor. The LiDAR is shown emitting laser pulses (represented as colorful beams) detecting obstacles like pedestrians, other vehicles, and traffic signs. The scene includes communication signals between the vehicle and surrounding infrastructure (traffic lights, road sensors) as well as other vehicles, represented as wireless data signals or glowing icons. The background includes a modern cityscape with streets, buildings, and trees, emphasizing smart city elements. The illustration should be technical, clear, and futuristic, showcasing advanced autonomous and connected vehicle technologies.">
            <a:extLst>
              <a:ext uri="{FF2B5EF4-FFF2-40B4-BE49-F238E27FC236}">
                <a16:creationId xmlns:a16="http://schemas.microsoft.com/office/drawing/2014/main" id="{FCC7F53B-EDB1-DA18-D1FF-E063DBCDE5B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3550549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D7E509C-679F-A41B-6982-6C4B26B73144}"/>
              </a:ext>
            </a:extLst>
          </p:cNvPr>
          <p:cNvSpPr>
            <a:spLocks noGrp="1"/>
          </p:cNvSpPr>
          <p:nvPr>
            <p:ph type="title"/>
          </p:nvPr>
        </p:nvSpPr>
        <p:spPr>
          <a:xfrm>
            <a:off x="838200" y="365125"/>
            <a:ext cx="10515600" cy="1325563"/>
          </a:xfrm>
        </p:spPr>
        <p:txBody>
          <a:bodyPr>
            <a:normAutofit/>
          </a:bodyPr>
          <a:lstStyle/>
          <a:p>
            <a:r>
              <a:rPr lang="pt-BR" sz="4200" dirty="0"/>
              <a:t>Desafios na Integração do LIDAR com </a:t>
            </a:r>
            <a:r>
              <a:rPr lang="pt-BR" sz="4200" dirty="0" err="1"/>
              <a:t>VANETs</a:t>
            </a:r>
            <a:endParaRPr lang="pt-BR" sz="4200" dirty="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8BAC9DA1-E5DF-D260-A39E-59A38DDE3C5E}"/>
              </a:ext>
            </a:extLst>
          </p:cNvPr>
          <p:cNvSpPr>
            <a:spLocks noGrp="1"/>
          </p:cNvSpPr>
          <p:nvPr>
            <p:ph idx="1"/>
          </p:nvPr>
        </p:nvSpPr>
        <p:spPr>
          <a:xfrm>
            <a:off x="838200" y="1929384"/>
            <a:ext cx="10515600" cy="4251960"/>
          </a:xfrm>
        </p:spPr>
        <p:txBody>
          <a:bodyPr>
            <a:normAutofit/>
          </a:bodyPr>
          <a:lstStyle/>
          <a:p>
            <a:pPr marL="0" indent="0">
              <a:buNone/>
            </a:pPr>
            <a:r>
              <a:rPr lang="pt-BR" sz="2200" dirty="0"/>
              <a:t>A integração de LIDAR com </a:t>
            </a:r>
            <a:r>
              <a:rPr lang="pt-BR" sz="2200" dirty="0" err="1"/>
              <a:t>VANETs</a:t>
            </a:r>
            <a:r>
              <a:rPr lang="pt-BR" sz="2200" dirty="0"/>
              <a:t> apresenta muitos benefícios para melhorar a segurança e eficiência no transito, mas também enfrenta diversos desafios.</a:t>
            </a:r>
          </a:p>
          <a:p>
            <a:pPr marL="0" indent="0">
              <a:buNone/>
            </a:pPr>
            <a:endParaRPr lang="pt-BR" sz="2200" dirty="0"/>
          </a:p>
          <a:p>
            <a:pPr marL="514350" indent="-514350">
              <a:buFont typeface="+mj-lt"/>
              <a:buAutoNum type="arabicPeriod"/>
            </a:pPr>
            <a:r>
              <a:rPr lang="pt-BR" sz="2200" dirty="0"/>
              <a:t>Grande Volume de Dados</a:t>
            </a:r>
          </a:p>
          <a:p>
            <a:pPr marL="0" indent="0">
              <a:buNone/>
            </a:pPr>
            <a:r>
              <a:rPr lang="pt-BR" sz="2200" dirty="0"/>
              <a:t>Desafio: Os sensores LIDAR geram grandes volumes de dados em tempo real, devido à criação de nuvens de pontos 3D detalhadas. A transmissão desses dados para uma VANET pode sobrecarregar a largura de banda disponível.</a:t>
            </a:r>
          </a:p>
          <a:p>
            <a:pPr marL="0" indent="0">
              <a:buNone/>
            </a:pPr>
            <a:r>
              <a:rPr lang="pt-BR" sz="2200" dirty="0"/>
              <a:t>Impacto: Pode levar a atrasos na comunicação ou até perca de informações críticas.</a:t>
            </a:r>
          </a:p>
          <a:p>
            <a:pPr marL="0" indent="0">
              <a:buNone/>
            </a:pPr>
            <a:r>
              <a:rPr lang="pt-BR" sz="2200" dirty="0"/>
              <a:t>Possível Solução: Compressão de dados ou processamento local antes da transmissão para reduzir o volume de dados.</a:t>
            </a:r>
          </a:p>
        </p:txBody>
      </p:sp>
    </p:spTree>
    <p:extLst>
      <p:ext uri="{BB962C8B-B14F-4D97-AF65-F5344CB8AC3E}">
        <p14:creationId xmlns:p14="http://schemas.microsoft.com/office/powerpoint/2010/main" val="2292396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A582209-3458-4069-46CA-9F11D7EFF546}"/>
              </a:ext>
            </a:extLst>
          </p:cNvPr>
          <p:cNvSpPr>
            <a:spLocks noGrp="1"/>
          </p:cNvSpPr>
          <p:nvPr>
            <p:ph type="title"/>
          </p:nvPr>
        </p:nvSpPr>
        <p:spPr>
          <a:xfrm>
            <a:off x="572493" y="238539"/>
            <a:ext cx="11018520" cy="1434415"/>
          </a:xfrm>
        </p:spPr>
        <p:txBody>
          <a:bodyPr anchor="b">
            <a:normAutofit/>
          </a:bodyPr>
          <a:lstStyle/>
          <a:p>
            <a:r>
              <a:rPr lang="pt-BR" sz="4600"/>
              <a:t>Desafios na Integração do LIDAR com VANETs</a:t>
            </a:r>
          </a:p>
        </p:txBody>
      </p:sp>
      <p:sp>
        <p:nvSpPr>
          <p:cNvPr id="616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F338A184-0EAE-66D6-61DC-AF300C364122}"/>
              </a:ext>
            </a:extLst>
          </p:cNvPr>
          <p:cNvSpPr>
            <a:spLocks noGrp="1"/>
          </p:cNvSpPr>
          <p:nvPr>
            <p:ph idx="1"/>
          </p:nvPr>
        </p:nvSpPr>
        <p:spPr>
          <a:xfrm>
            <a:off x="572493" y="2071316"/>
            <a:ext cx="6713552" cy="4119172"/>
          </a:xfrm>
        </p:spPr>
        <p:txBody>
          <a:bodyPr anchor="t">
            <a:normAutofit/>
          </a:bodyPr>
          <a:lstStyle/>
          <a:p>
            <a:pPr marL="0" indent="0">
              <a:buNone/>
            </a:pPr>
            <a:r>
              <a:rPr lang="pt-BR" sz="2200"/>
              <a:t>2. Tempo Real e Latência</a:t>
            </a:r>
          </a:p>
          <a:p>
            <a:pPr marL="0" indent="0">
              <a:buNone/>
            </a:pPr>
            <a:r>
              <a:rPr lang="pt-BR" sz="2200"/>
              <a:t>Desafio: VANETs  exigem comunicação de baixa latência para garantir que veículos autônomos e conectados possam reagir instantaneamente a situações no trânsito. A transmissão e processamento de dados LIDAR em tempo real pode ser lento.</a:t>
            </a:r>
          </a:p>
          <a:p>
            <a:pPr marL="0" indent="0">
              <a:buNone/>
            </a:pPr>
            <a:r>
              <a:rPr lang="pt-BR" sz="2200"/>
              <a:t>Impacto: Um atraso na transmissão de dados pode comprometer decisões de segurança, como frenagem ou desvio.</a:t>
            </a:r>
          </a:p>
          <a:p>
            <a:pPr marL="0" indent="0">
              <a:buNone/>
            </a:pPr>
            <a:r>
              <a:rPr lang="pt-BR" sz="2200"/>
              <a:t>Possível Solução: Infraestrutura de rede 5G com velocidade alta e baixa latência.</a:t>
            </a:r>
          </a:p>
        </p:txBody>
      </p:sp>
      <p:pic>
        <p:nvPicPr>
          <p:cNvPr id="6146" name="Picture 2" descr="Introducción al sensor LiDAR, qué es y cómo funciona">
            <a:extLst>
              <a:ext uri="{FF2B5EF4-FFF2-40B4-BE49-F238E27FC236}">
                <a16:creationId xmlns:a16="http://schemas.microsoft.com/office/drawing/2014/main" id="{EE619009-D596-2C05-0E2F-7BAB9F40AF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997" r="795"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7794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5" name="Rectangle 717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7CC269B-6345-2D82-192C-5C8ACB7F5D3F}"/>
              </a:ext>
            </a:extLst>
          </p:cNvPr>
          <p:cNvSpPr>
            <a:spLocks noGrp="1"/>
          </p:cNvSpPr>
          <p:nvPr>
            <p:ph type="title"/>
          </p:nvPr>
        </p:nvSpPr>
        <p:spPr>
          <a:xfrm>
            <a:off x="572493" y="238539"/>
            <a:ext cx="11018520" cy="1434415"/>
          </a:xfrm>
        </p:spPr>
        <p:txBody>
          <a:bodyPr anchor="b">
            <a:normAutofit/>
          </a:bodyPr>
          <a:lstStyle/>
          <a:p>
            <a:r>
              <a:rPr lang="pt-BR" sz="4600"/>
              <a:t>Desafios na Integração do LIDAR com VANETs</a:t>
            </a:r>
          </a:p>
        </p:txBody>
      </p:sp>
      <p:sp>
        <p:nvSpPr>
          <p:cNvPr id="717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FC447EB3-0337-A417-396A-18B8E5F640AB}"/>
              </a:ext>
            </a:extLst>
          </p:cNvPr>
          <p:cNvSpPr>
            <a:spLocks noGrp="1"/>
          </p:cNvSpPr>
          <p:nvPr>
            <p:ph idx="1"/>
          </p:nvPr>
        </p:nvSpPr>
        <p:spPr>
          <a:xfrm>
            <a:off x="572493" y="2071316"/>
            <a:ext cx="6713552" cy="4119172"/>
          </a:xfrm>
        </p:spPr>
        <p:txBody>
          <a:bodyPr anchor="t">
            <a:normAutofit/>
          </a:bodyPr>
          <a:lstStyle/>
          <a:p>
            <a:pPr marL="0" indent="0">
              <a:buNone/>
            </a:pPr>
            <a:r>
              <a:rPr lang="pt-BR" sz="2200"/>
              <a:t>3. Padronização e Integração</a:t>
            </a:r>
          </a:p>
          <a:p>
            <a:pPr marL="0" indent="0">
              <a:buNone/>
            </a:pPr>
            <a:r>
              <a:rPr lang="pt-BR" sz="2200"/>
              <a:t>Desafio: Diferentes fabricantes de veículos e LIDAR utilizam protocolos e formatos de dados distintos. Integrar esses dispositivos em uma rede VANET unificada é complexo.</a:t>
            </a:r>
          </a:p>
          <a:p>
            <a:pPr marL="0" indent="0">
              <a:buNone/>
            </a:pPr>
            <a:r>
              <a:rPr lang="pt-BR" sz="2200"/>
              <a:t>Impacto: A falta de interoperabilidade pode limitar a comunicação entre veículos e infraestrutura.</a:t>
            </a:r>
          </a:p>
          <a:p>
            <a:pPr marL="0" indent="0">
              <a:buNone/>
            </a:pPr>
            <a:r>
              <a:rPr lang="pt-BR" sz="2200"/>
              <a:t>Possível solução: Desenvolvimento de padrões globais para integração de sensores LIDAR e protocolos de VANETs.</a:t>
            </a:r>
          </a:p>
        </p:txBody>
      </p:sp>
      <p:pic>
        <p:nvPicPr>
          <p:cNvPr id="7170" name="Picture 2" descr="VANET Communications Infrastructure. | Download Scientific Diagram">
            <a:extLst>
              <a:ext uri="{FF2B5EF4-FFF2-40B4-BE49-F238E27FC236}">
                <a16:creationId xmlns:a16="http://schemas.microsoft.com/office/drawing/2014/main" id="{A9B11724-BF60-471C-9D5E-200DC99E76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798"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389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CC5D56-0CA9-1FFA-B750-3EE734DBD272}"/>
              </a:ext>
            </a:extLst>
          </p:cNvPr>
          <p:cNvSpPr>
            <a:spLocks noGrp="1"/>
          </p:cNvSpPr>
          <p:nvPr>
            <p:ph type="title"/>
          </p:nvPr>
        </p:nvSpPr>
        <p:spPr>
          <a:xfrm>
            <a:off x="630936" y="640080"/>
            <a:ext cx="4818888" cy="1481328"/>
          </a:xfrm>
        </p:spPr>
        <p:txBody>
          <a:bodyPr anchor="b">
            <a:normAutofit/>
          </a:bodyPr>
          <a:lstStyle/>
          <a:p>
            <a:r>
              <a:rPr lang="pt-BR" sz="3800"/>
              <a:t>Desafio na Integração do LIDAR com VANETs</a:t>
            </a:r>
          </a:p>
        </p:txBody>
      </p:sp>
      <p:sp>
        <p:nvSpPr>
          <p:cNvPr id="820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A5DF613D-5CDB-3FE7-0C34-1B564D762815}"/>
              </a:ext>
            </a:extLst>
          </p:cNvPr>
          <p:cNvSpPr>
            <a:spLocks noGrp="1"/>
          </p:cNvSpPr>
          <p:nvPr>
            <p:ph idx="1"/>
          </p:nvPr>
        </p:nvSpPr>
        <p:spPr>
          <a:xfrm>
            <a:off x="630936" y="2660904"/>
            <a:ext cx="4818888" cy="3547872"/>
          </a:xfrm>
        </p:spPr>
        <p:txBody>
          <a:bodyPr anchor="t">
            <a:normAutofit/>
          </a:bodyPr>
          <a:lstStyle/>
          <a:p>
            <a:pPr marL="0" indent="0">
              <a:buNone/>
            </a:pPr>
            <a:r>
              <a:rPr lang="pt-BR" sz="1700"/>
              <a:t>4. Custo Elevados</a:t>
            </a:r>
          </a:p>
          <a:p>
            <a:pPr marL="0" indent="0">
              <a:buNone/>
            </a:pPr>
            <a:r>
              <a:rPr lang="pt-BR" sz="1700"/>
              <a:t>Desafio: Sensores LIDAR de alta precisão ainda são caros, o que dificulta sua implementação em larga escala, especialmente em frotas ou sistemas de infraestrutura urbana.</a:t>
            </a:r>
          </a:p>
          <a:p>
            <a:pPr marL="0" indent="0">
              <a:buNone/>
            </a:pPr>
            <a:r>
              <a:rPr lang="pt-BR" sz="1700"/>
              <a:t>Impacto: Reduz a viabilidade econômica de equipar todos os veículos ou sistemas de infraestrutura LIDAR.</a:t>
            </a:r>
          </a:p>
          <a:p>
            <a:pPr marL="0" indent="0">
              <a:buNone/>
            </a:pPr>
            <a:r>
              <a:rPr lang="pt-BR" sz="1700"/>
              <a:t>Possível solução: Uso combinado de LIDAR com outros sensores mais baratos, como câmeras e radares, para balancear custos.</a:t>
            </a:r>
          </a:p>
        </p:txBody>
      </p:sp>
      <p:pic>
        <p:nvPicPr>
          <p:cNvPr id="8194" name="Picture 2" descr="Sensor characteristics of camera, radar, and LiDAR. Camera-radar fusion...  | Download Scientific Diagram">
            <a:extLst>
              <a:ext uri="{FF2B5EF4-FFF2-40B4-BE49-F238E27FC236}">
                <a16:creationId xmlns:a16="http://schemas.microsoft.com/office/drawing/2014/main" id="{1179E1AE-4B71-E1F7-24E4-6F12041AC4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084728"/>
            <a:ext cx="5458968" cy="2688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606188"/>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97</TotalTime>
  <Words>1271</Words>
  <Application>Microsoft Office PowerPoint</Application>
  <PresentationFormat>Widescreen</PresentationFormat>
  <Paragraphs>107</Paragraphs>
  <Slides>20</Slides>
  <Notes>1</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20</vt:i4>
      </vt:variant>
    </vt:vector>
  </HeadingPairs>
  <TitlesOfParts>
    <vt:vector size="25" baseType="lpstr">
      <vt:lpstr>Aptos</vt:lpstr>
      <vt:lpstr>Aptos Display</vt:lpstr>
      <vt:lpstr>Arial</vt:lpstr>
      <vt:lpstr>Courier New</vt:lpstr>
      <vt:lpstr>Tema do Office</vt:lpstr>
      <vt:lpstr>Utilização de LIDAR em Redes Veiculares para Comunicação e Navegação Autônoma</vt:lpstr>
      <vt:lpstr>Objetivo</vt:lpstr>
      <vt:lpstr>O que é LIDAR?</vt:lpstr>
      <vt:lpstr>Funcionamento do LIDAR</vt:lpstr>
      <vt:lpstr>O Papel do LIDAR nas Redes Veiculares</vt:lpstr>
      <vt:lpstr>Desafios na Integração do LIDAR com VANETs</vt:lpstr>
      <vt:lpstr>Desafios na Integração do LIDAR com VANETs</vt:lpstr>
      <vt:lpstr>Desafios na Integração do LIDAR com VANETs</vt:lpstr>
      <vt:lpstr>Desafio na Integração do LIDAR com VANETs</vt:lpstr>
      <vt:lpstr>Desafio na Integração do LIDAR com VANETs</vt:lpstr>
      <vt:lpstr>Desafio na Integração do LIDAR com VANETs</vt:lpstr>
      <vt:lpstr>Desafio na Integração do LIDAR com VANETs</vt:lpstr>
      <vt:lpstr>Desafio na Integração do LIDAR com VANETs</vt:lpstr>
      <vt:lpstr>Desafio na Integração do LIDAR com VANETs</vt:lpstr>
      <vt:lpstr>Desafio na Integração do LIDAR com VANETs</vt:lpstr>
      <vt:lpstr>Metodologia</vt:lpstr>
      <vt:lpstr>Resultados Obtidos</vt:lpstr>
      <vt:lpstr>Conclusões</vt:lpstr>
      <vt:lpstr>Trabalhos Futuros</vt:lpstr>
      <vt:lpstr>Perguntas e Discussões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Dezinha ♥</dc:creator>
  <cp:lastModifiedBy>Marcelo Maia Juvencio</cp:lastModifiedBy>
  <cp:revision>2</cp:revision>
  <dcterms:created xsi:type="dcterms:W3CDTF">2024-12-04T23:14:07Z</dcterms:created>
  <dcterms:modified xsi:type="dcterms:W3CDTF">2024-12-05T11:05:35Z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92b83b4b-2d54-414f-8077-da565f2c0ab9_Enabled">
    <vt:lpwstr>true</vt:lpwstr>
  </property>
  <property fmtid="{D5CDD505-2E9C-101B-9397-08002B2CF9AE}" pid="3" name="MSIP_Label_92b83b4b-2d54-414f-8077-da565f2c0ab9_SetDate">
    <vt:lpwstr>2024-12-05T11:05:31Z</vt:lpwstr>
  </property>
  <property fmtid="{D5CDD505-2E9C-101B-9397-08002B2CF9AE}" pid="4" name="MSIP_Label_92b83b4b-2d54-414f-8077-da565f2c0ab9_Method">
    <vt:lpwstr>Standard</vt:lpwstr>
  </property>
  <property fmtid="{D5CDD505-2E9C-101B-9397-08002B2CF9AE}" pid="5" name="MSIP_Label_92b83b4b-2d54-414f-8077-da565f2c0ab9_Name">
    <vt:lpwstr>92b83b4b-2d54-414f-8077-da565f2c0ab9</vt:lpwstr>
  </property>
  <property fmtid="{D5CDD505-2E9C-101B-9397-08002B2CF9AE}" pid="6" name="MSIP_Label_92b83b4b-2d54-414f-8077-da565f2c0ab9_SiteId">
    <vt:lpwstr>d8bde65a-3ded-4346-9518-670204e6e184</vt:lpwstr>
  </property>
  <property fmtid="{D5CDD505-2E9C-101B-9397-08002B2CF9AE}" pid="7" name="MSIP_Label_92b83b4b-2d54-414f-8077-da565f2c0ab9_ActionId">
    <vt:lpwstr>057e06c7-e8a1-44b8-95aa-00ce00daa137</vt:lpwstr>
  </property>
  <property fmtid="{D5CDD505-2E9C-101B-9397-08002B2CF9AE}" pid="8" name="MSIP_Label_92b83b4b-2d54-414f-8077-da565f2c0ab9_ContentBits">
    <vt:lpwstr>0</vt:lpwstr>
  </property>
</Properties>
</file>